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436" r:id="rId5"/>
    <p:sldId id="3396" r:id="rId6"/>
    <p:sldId id="339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AF20A0E-E885-AAAF-98FD-E406D9DF9B89}" name="Smith, Louise" initials="LS" userId="S::Louise.Smith5@justice.gov.uk::15f15216-0973-49d5-9063-3b1e8ab450d0" providerId="AD"/>
  <p188:author id="{23F6D111-5CE3-1DBD-24A4-DE2564C336A6}" name="Olliffe, Kerstin | She/Hers" initials="OK" userId="S::kerstin.olliffe1@justice.gov.uk::8f88809a-5708-47e1-987b-af92a291f71c" providerId="AD"/>
  <p188:author id="{149B6115-2DBD-897C-8EB9-E9EAD4CB3ABA}" name="Sinagoga, Daniella | She/Hers" initials="SD" userId="S::daniella.sinagoga@justice.gov.uk::bf79d077-ec04-4b8f-b0cd-42a53effd7fa" providerId="AD"/>
  <p188:author id="{2F2F7564-37B2-E325-143F-741CE588A571}" name="Olliffe, Kerstin | She/Hers" initials="KO" userId="S::Kerstin.Olliffe1@justice.gov.uk::8f88809a-5708-47e1-987b-af92a291f71c" providerId="AD"/>
  <p188:author id="{EF3832F5-0C90-FAED-D61D-F465153259E8}" name="Richardson, Jackie | (She/Hers)" initials="RJ" userId="S::jackie.richardson1@justice.gov.uk::78f367f7-9b64-489f-b861-7854623095c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CDD9"/>
    <a:srgbClr val="EAE8ED"/>
    <a:srgbClr val="EDE8F1"/>
    <a:srgbClr val="5C3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9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307005-8F6D-48A9-8FF1-FE37E61ADC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85321-7310-435F-A4D5-66C1FDA2D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62F4E-B3F0-4F51-902B-754507B6F0B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9C510-8022-411F-900B-FD3871342A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E1EC5-A86D-424C-AE98-1222851887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6F2D9-A6B3-41DF-A07F-6A8D287BB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841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E5368-4C58-40B7-BA70-E99A2C2DE553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63AAC-9506-437D-98EC-62EE245F6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64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01E94-D0A4-85C4-E530-DD1F0B62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FD34D3-E33C-39B7-DFCE-BBC9775039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4B6137-9B11-93A9-2C65-7C1D795C3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01F64-5A46-F94A-2B19-E6471AED22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463AAC-9506-437D-98EC-62EE245F63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31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HM Prison &amp; Probation Service. Preventing victims by changing lives.">
            <a:extLst>
              <a:ext uri="{FF2B5EF4-FFF2-40B4-BE49-F238E27FC236}">
                <a16:creationId xmlns:a16="http://schemas.microsoft.com/office/drawing/2014/main" id="{609A58CD-5399-4887-9843-5C24EB302D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Probation Service logo">
            <a:extLst>
              <a:ext uri="{FF2B5EF4-FFF2-40B4-BE49-F238E27FC236}">
                <a16:creationId xmlns:a16="http://schemas.microsoft.com/office/drawing/2014/main" id="{34BFEE61-4F05-4C43-8CCA-F6868413E2B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625" y="471268"/>
            <a:ext cx="2116467" cy="840007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13C1D7-880E-4154-B26F-1B6489491C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197" y="5292090"/>
            <a:ext cx="5167515" cy="6828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>
              <a:spcAft>
                <a:spcPts val="0"/>
              </a:spcAft>
              <a:defRPr sz="1400"/>
            </a:lvl3pPr>
            <a:lvl4pPr>
              <a:spcAft>
                <a:spcPts val="0"/>
              </a:spcAft>
              <a:defRPr sz="1400"/>
            </a:lvl4pPr>
            <a:lvl5pPr>
              <a:spcAft>
                <a:spcPts val="0"/>
              </a:spcAft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101A9-08E6-456E-8C41-59A5084EC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197" y="3783096"/>
            <a:ext cx="7531803" cy="91416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372D1A-1C17-4554-A692-FDE0F8200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197" y="2702037"/>
            <a:ext cx="8172385" cy="813258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669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B71B6C6-6E67-46FE-9EF1-B8D092C89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2DFEE-568E-4713-9ABA-B6DBAF816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00" y="3780732"/>
            <a:ext cx="8208000" cy="10915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9DE519-1CCC-4437-93CB-B2A3A7216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2699571"/>
            <a:ext cx="8208000" cy="729429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9524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A013EAA-746A-40A5-8D16-D94BFC71D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327FB-1204-418C-8CA0-5F28DC50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577A-C6B7-4530-91E0-BA60F659916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BFA41-9AF7-4E65-835D-61D1CAE8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80D02-559F-44C1-B8B2-6FDA912F3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21694-2795-4E81-86F6-E6EE3A1F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2465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6D0D6D9-B0FE-4BCD-8B80-28C213019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93128-C7C9-4D49-94A1-ED17CFB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577A-C6B7-4530-91E0-BA60F659916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CE50F-90B7-45AC-823D-5BB20B13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A0511-E213-4135-8BAC-109172D19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6468" y="1047600"/>
            <a:ext cx="3807782" cy="4824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9FC6C-F204-41F3-96A4-275122A62D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790" y="1047600"/>
            <a:ext cx="3808800" cy="4824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A5F944-C36F-4A66-930D-5C3040130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601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257DD0-D0CB-4DBF-93F6-3E78BEAAD7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2DFEE-568E-4713-9ABA-B6DBAF816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00" y="3780732"/>
            <a:ext cx="4104000" cy="1875485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9DE519-1CCC-4437-93CB-B2A3A7216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39713"/>
            <a:ext cx="8208000" cy="2978624"/>
          </a:xfrm>
        </p:spPr>
        <p:txBody>
          <a:bodyPr anchor="t" anchorCtr="0"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5850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FFEC3-5C90-446F-B797-9EAB50C9C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70363" y="6295228"/>
            <a:ext cx="4077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fld id="{0BD5577A-C6B7-4530-91E0-BA60F659916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9E7F4-CB7B-4962-A85A-DD80BE963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9750" y="6008187"/>
            <a:ext cx="5152574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/>
              <a:t>On the Insert ribbon select Header &amp; Footer to edit this holding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1E2F8-DB9D-4B43-BE37-52CC9158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790" y="1047184"/>
            <a:ext cx="8208000" cy="48244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A5762B-9832-4940-B740-E92A66E56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90" y="270000"/>
            <a:ext cx="8208000" cy="601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0621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DC9E-A82A-FF3D-FAE5-76C9A5BE9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0072AF-9017-AEC6-F2EE-15FDB41C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Current Allowances (6% increase)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AD25FB-10BB-43A3-3F6A-6E9634445E6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8313" y="1047751"/>
            <a:ext cx="837384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/>
              <a:t>London Allowance</a:t>
            </a:r>
            <a:endParaRPr lang="en-GB" sz="1400" u="sng"/>
          </a:p>
          <a:p>
            <a:r>
              <a:rPr lang="en-GB" sz="1400"/>
              <a:t>Increase from £4,250 per annum to £4,505 per annum</a:t>
            </a:r>
          </a:p>
          <a:p>
            <a:endParaRPr lang="en-GB" sz="1400"/>
          </a:p>
          <a:p>
            <a:r>
              <a:rPr lang="en-GB" sz="1400" b="1" u="sng"/>
              <a:t>Standy By allowance</a:t>
            </a:r>
          </a:p>
          <a:p>
            <a:r>
              <a:rPr lang="en-GB" sz="1400"/>
              <a:t>Increase from £46.07 to £48.83</a:t>
            </a:r>
          </a:p>
          <a:p>
            <a:endParaRPr lang="en-GB" sz="1400" b="1" u="sng"/>
          </a:p>
          <a:p>
            <a:r>
              <a:rPr lang="en-GB" sz="1400" b="1" u="sng"/>
              <a:t>Prison Supplement </a:t>
            </a:r>
          </a:p>
          <a:p>
            <a:r>
              <a:rPr lang="en-GB" sz="1400"/>
              <a:t>Increase from £737 to £781 per annum.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1F63F0-4038-4EB9-2E26-02D4BC5A9105}"/>
              </a:ext>
            </a:extLst>
          </p:cNvPr>
          <p:cNvSpPr txBox="1"/>
          <p:nvPr/>
        </p:nvSpPr>
        <p:spPr>
          <a:xfrm>
            <a:off x="1291222" y="5335384"/>
            <a:ext cx="433454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350" b="1">
                <a:solidFill>
                  <a:srgbClr val="FF0000"/>
                </a:solidFill>
                <a:cs typeface="Arial"/>
              </a:rPr>
              <a:t>OFFICIAL SENSITIVE – INTERNAL USE ONLY</a:t>
            </a:r>
            <a:endParaRPr lang="en-US" sz="1350" b="1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E28F6B-F283-F6CD-1BC8-3769003EDF80}"/>
              </a:ext>
            </a:extLst>
          </p:cNvPr>
          <p:cNvSpPr txBox="1"/>
          <p:nvPr/>
        </p:nvSpPr>
        <p:spPr>
          <a:xfrm>
            <a:off x="5990156" y="519975"/>
            <a:ext cx="2607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>
                <a:solidFill>
                  <a:srgbClr val="FF0000"/>
                </a:solidFill>
              </a:rPr>
              <a:t>Without Prejudice</a:t>
            </a:r>
          </a:p>
        </p:txBody>
      </p:sp>
    </p:spTree>
    <p:extLst>
      <p:ext uri="{BB962C8B-B14F-4D97-AF65-F5344CB8AC3E}">
        <p14:creationId xmlns:p14="http://schemas.microsoft.com/office/powerpoint/2010/main" val="111036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5E74B-3CE3-2843-F069-78F7B8E9C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CB4533-B098-A0F6-A792-AD1632657F9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95011" y="5578080"/>
            <a:ext cx="305990" cy="273844"/>
          </a:xfrm>
        </p:spPr>
        <p:txBody>
          <a:bodyPr/>
          <a:lstStyle/>
          <a:p>
            <a:fld id="{0BD5577A-C6B7-4530-91E0-BA60F6599166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E96954-8630-73E8-443A-509EF54035A8}"/>
              </a:ext>
            </a:extLst>
          </p:cNvPr>
          <p:cNvGraphicFramePr>
            <a:graphicFrameLocks noGrp="1"/>
          </p:cNvGraphicFramePr>
          <p:nvPr/>
        </p:nvGraphicFramePr>
        <p:xfrm>
          <a:off x="1184562" y="822740"/>
          <a:ext cx="6774875" cy="489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975">
                  <a:extLst>
                    <a:ext uri="{9D8B030D-6E8A-4147-A177-3AD203B41FA5}">
                      <a16:colId xmlns:a16="http://schemas.microsoft.com/office/drawing/2014/main" val="968182891"/>
                    </a:ext>
                  </a:extLst>
                </a:gridCol>
                <a:gridCol w="1354975">
                  <a:extLst>
                    <a:ext uri="{9D8B030D-6E8A-4147-A177-3AD203B41FA5}">
                      <a16:colId xmlns:a16="http://schemas.microsoft.com/office/drawing/2014/main" val="3305638910"/>
                    </a:ext>
                  </a:extLst>
                </a:gridCol>
                <a:gridCol w="1354975">
                  <a:extLst>
                    <a:ext uri="{9D8B030D-6E8A-4147-A177-3AD203B41FA5}">
                      <a16:colId xmlns:a16="http://schemas.microsoft.com/office/drawing/2014/main" val="433507463"/>
                    </a:ext>
                  </a:extLst>
                </a:gridCol>
                <a:gridCol w="1354975">
                  <a:extLst>
                    <a:ext uri="{9D8B030D-6E8A-4147-A177-3AD203B41FA5}">
                      <a16:colId xmlns:a16="http://schemas.microsoft.com/office/drawing/2014/main" val="3758275772"/>
                    </a:ext>
                  </a:extLst>
                </a:gridCol>
                <a:gridCol w="1354975">
                  <a:extLst>
                    <a:ext uri="{9D8B030D-6E8A-4147-A177-3AD203B41FA5}">
                      <a16:colId xmlns:a16="http://schemas.microsoft.com/office/drawing/2014/main" val="3715715983"/>
                    </a:ext>
                  </a:extLst>
                </a:gridCol>
              </a:tblGrid>
              <a:tr h="222442">
                <a:tc>
                  <a:txBody>
                    <a:bodyPr/>
                    <a:lstStyle/>
                    <a:p>
                      <a:pPr algn="ctr" fontAlgn="ctr"/>
                      <a:endParaRPr lang="en-GB" sz="14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Pay Point</a:t>
                      </a:r>
                      <a:endParaRPr lang="en-GB" sz="14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Base Pay</a:t>
                      </a:r>
                      <a:endParaRPr lang="en-GB" sz="14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6% increase</a:t>
                      </a:r>
                      <a:endParaRPr lang="en-GB" sz="14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£ increase</a:t>
                      </a: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213132383"/>
                  </a:ext>
                </a:extLst>
              </a:tr>
              <a:tr h="222442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1"/>
                        <a:t>Band 2</a:t>
                      </a:r>
                      <a:endParaRPr lang="en-GB" sz="1400" b="1">
                        <a:latin typeface="+mj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£23,250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£24,645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£1,395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043261572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£24,255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£25,679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£1,454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03376814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pPr algn="ctr"/>
                      <a:endParaRPr lang="en-GB" sz="1400" b="1">
                        <a:latin typeface="+mj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£25,210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£26,723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£1,513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98856118"/>
                  </a:ext>
                </a:extLst>
              </a:tr>
              <a:tr h="222442">
                <a:tc rowSpan="5">
                  <a:txBody>
                    <a:bodyPr/>
                    <a:lstStyle/>
                    <a:p>
                      <a:pPr algn="ctr"/>
                      <a:endParaRPr lang="en-GB" sz="1400" b="1"/>
                    </a:p>
                    <a:p>
                      <a:pPr algn="ctr"/>
                      <a:endParaRPr lang="en-GB" sz="1400" b="1"/>
                    </a:p>
                    <a:p>
                      <a:pPr algn="ctr"/>
                      <a:r>
                        <a:rPr lang="en-GB" sz="1400" b="1"/>
                        <a:t>Band 3</a:t>
                      </a:r>
                      <a:endParaRPr lang="en-GB" sz="1400" b="1">
                        <a:latin typeface="+mj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£26,475</a:t>
                      </a: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£28,064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£1,589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470135056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£27,670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£29,330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£1,660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024166733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£28,950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£30,687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£1,737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16097584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£30,285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£32,102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£1,817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26975426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£31,650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£33,549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£1,899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05111854"/>
                  </a:ext>
                </a:extLst>
              </a:tr>
              <a:tr h="22244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Band 4</a:t>
                      </a:r>
                      <a:endParaRPr lang="en-GB" sz="1400" b="1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rgbClr val="D2CD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£35,130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£37,238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£2,108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804789110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£36,745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£38,950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£2,205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296994791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£38,435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£40,741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£2,306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33685925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£40,165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£42,575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£2,410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440648122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£42,000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£44,520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£2,520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6048099"/>
                  </a:ext>
                </a:extLst>
              </a:tr>
              <a:tr h="22244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Band 5</a:t>
                      </a:r>
                      <a:endParaRPr lang="en-GB" sz="1400" b="1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rgbClr val="EAE8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£44,100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£46,746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£2,646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70884604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£44,720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£47,403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£2,683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55133029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£45,345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£48,066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£2,721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374255674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£46,000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£48,760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£2,760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97733179"/>
                  </a:ext>
                </a:extLst>
              </a:tr>
              <a:tr h="22244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kern="1200">
                          <a:solidFill>
                            <a:srgbClr val="000000"/>
                          </a:solidFill>
                          <a:effectLst/>
                        </a:rPr>
                        <a:t>Band 6</a:t>
                      </a:r>
                      <a:endParaRPr lang="en-GB" sz="1400" b="1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144" marR="7144" marT="7144" marB="0" anchor="ctr">
                    <a:solidFill>
                      <a:srgbClr val="D2CD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£48,305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£51,203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£2,898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32743275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£49,795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£52,783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£2,988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29131954"/>
                  </a:ext>
                </a:extLst>
              </a:tr>
              <a:tr h="2224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£51,500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£54,590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£3,090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9480936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£52,935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£56,111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£3,176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63460166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3FF6F26F-FD3E-E920-B9E8-083C7CE38AE2}"/>
              </a:ext>
            </a:extLst>
          </p:cNvPr>
          <p:cNvSpPr txBox="1"/>
          <p:nvPr/>
        </p:nvSpPr>
        <p:spPr>
          <a:xfrm>
            <a:off x="1026014" y="440331"/>
            <a:ext cx="56071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/>
              <a:t>6% revalorisation increase Band 2-6</a:t>
            </a:r>
            <a:endParaRPr lang="en-GB" sz="1500" b="1">
              <a:solidFill>
                <a:srgbClr val="5C3183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65352E-0528-A425-3B09-AB17D26D8769}"/>
              </a:ext>
            </a:extLst>
          </p:cNvPr>
          <p:cNvSpPr txBox="1"/>
          <p:nvPr/>
        </p:nvSpPr>
        <p:spPr>
          <a:xfrm>
            <a:off x="377457" y="5924534"/>
            <a:ext cx="433454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350" b="1">
                <a:solidFill>
                  <a:srgbClr val="FF0000"/>
                </a:solidFill>
                <a:cs typeface="Arial"/>
              </a:rPr>
              <a:t>OFFICIAL SENSITIVE – INTERNAL USE ONLY</a:t>
            </a:r>
            <a:endParaRPr lang="en-US" sz="1350" b="1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E82E3B-8EA3-155A-E582-DF0E7F8A2104}"/>
              </a:ext>
            </a:extLst>
          </p:cNvPr>
          <p:cNvSpPr txBox="1"/>
          <p:nvPr/>
        </p:nvSpPr>
        <p:spPr>
          <a:xfrm>
            <a:off x="5393953" y="440331"/>
            <a:ext cx="2607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>
                <a:solidFill>
                  <a:srgbClr val="FF0000"/>
                </a:solidFill>
              </a:rPr>
              <a:t>Without Prejudice</a:t>
            </a:r>
          </a:p>
        </p:txBody>
      </p:sp>
    </p:spTree>
    <p:extLst>
      <p:ext uri="{BB962C8B-B14F-4D97-AF65-F5344CB8AC3E}">
        <p14:creationId xmlns:p14="http://schemas.microsoft.com/office/powerpoint/2010/main" val="8310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28F7A-BE62-6659-0C78-3518DC072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3BEAD7-13CA-989F-A5FD-788DBDE25CA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95011" y="5578080"/>
            <a:ext cx="305990" cy="273844"/>
          </a:xfrm>
        </p:spPr>
        <p:txBody>
          <a:bodyPr/>
          <a:lstStyle/>
          <a:p>
            <a:fld id="{0BD5577A-C6B7-4530-91E0-BA60F6599166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76E6B72-7563-64EE-B156-F7A0E5600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875223"/>
              </p:ext>
            </p:extLst>
          </p:nvPr>
        </p:nvGraphicFramePr>
        <p:xfrm>
          <a:off x="1329578" y="1245617"/>
          <a:ext cx="6768404" cy="36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868">
                  <a:extLst>
                    <a:ext uri="{9D8B030D-6E8A-4147-A177-3AD203B41FA5}">
                      <a16:colId xmlns:a16="http://schemas.microsoft.com/office/drawing/2014/main" val="968182891"/>
                    </a:ext>
                  </a:extLst>
                </a:gridCol>
                <a:gridCol w="1352868">
                  <a:extLst>
                    <a:ext uri="{9D8B030D-6E8A-4147-A177-3AD203B41FA5}">
                      <a16:colId xmlns:a16="http://schemas.microsoft.com/office/drawing/2014/main" val="3305638910"/>
                    </a:ext>
                  </a:extLst>
                </a:gridCol>
                <a:gridCol w="1348806">
                  <a:extLst>
                    <a:ext uri="{9D8B030D-6E8A-4147-A177-3AD203B41FA5}">
                      <a16:colId xmlns:a16="http://schemas.microsoft.com/office/drawing/2014/main" val="433507463"/>
                    </a:ext>
                  </a:extLst>
                </a:gridCol>
                <a:gridCol w="1356931">
                  <a:extLst>
                    <a:ext uri="{9D8B030D-6E8A-4147-A177-3AD203B41FA5}">
                      <a16:colId xmlns:a16="http://schemas.microsoft.com/office/drawing/2014/main" val="3758275772"/>
                    </a:ext>
                  </a:extLst>
                </a:gridCol>
                <a:gridCol w="1356931">
                  <a:extLst>
                    <a:ext uri="{9D8B030D-6E8A-4147-A177-3AD203B41FA5}">
                      <a16:colId xmlns:a16="http://schemas.microsoft.com/office/drawing/2014/main" val="460681400"/>
                    </a:ext>
                  </a:extLst>
                </a:gridCol>
              </a:tblGrid>
              <a:tr h="228676">
                <a:tc>
                  <a:txBody>
                    <a:bodyPr/>
                    <a:lstStyle/>
                    <a:p>
                      <a:pPr algn="ctr" fontAlgn="ctr"/>
                      <a:endParaRPr lang="en-GB" sz="14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Pay Point</a:t>
                      </a:r>
                    </a:p>
                  </a:txBody>
                  <a:tcPr marL="7144" marR="7144" marT="7144" marB="0" anchor="ctr">
                    <a:solidFill>
                      <a:srgbClr val="5C31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Base Pay</a:t>
                      </a:r>
                    </a:p>
                  </a:txBody>
                  <a:tcPr marL="7144" marR="7144" marT="7144" marB="0" anchor="ctr">
                    <a:solidFill>
                      <a:srgbClr val="5C31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6% increase</a:t>
                      </a:r>
                    </a:p>
                  </a:txBody>
                  <a:tcPr marL="7144" marR="7144" marT="7144" marB="0" anchor="ctr">
                    <a:solidFill>
                      <a:srgbClr val="5C31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£ increase</a:t>
                      </a:r>
                    </a:p>
                  </a:txBody>
                  <a:tcPr marL="7144" marR="7144" marT="7144" marB="0" anchor="ctr">
                    <a:solidFill>
                      <a:srgbClr val="5C3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132383"/>
                  </a:ext>
                </a:extLst>
              </a:tr>
              <a:tr h="228676">
                <a:tc rowSpan="3">
                  <a:txBody>
                    <a:bodyPr/>
                    <a:lstStyle/>
                    <a:p>
                      <a:pPr algn="ctr"/>
                      <a:r>
                        <a:rPr lang="en-GB"/>
                        <a:t>Band A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£55,615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£58,952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£3,337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12847941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£56,894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£60,308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£3,414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992636596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£58,255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£61,750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£3,495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919772029"/>
                  </a:ext>
                </a:extLst>
              </a:tr>
              <a:tr h="22867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B</a:t>
                      </a:r>
                    </a:p>
                  </a:txBody>
                  <a:tcPr marL="7144" marR="7144" marT="7144" marB="0" anchor="ctr">
                    <a:solidFill>
                      <a:srgbClr val="EAE8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£61,305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£64,983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£3,678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790846651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£63,635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£67,453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£3,818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480053903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£66,053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£70,016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£3,963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024166733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£68,500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£72,610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£4,110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16097584"/>
                  </a:ext>
                </a:extLst>
              </a:tr>
              <a:tr h="22867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C</a:t>
                      </a:r>
                    </a:p>
                  </a:txBody>
                  <a:tcPr marL="7144" marR="7144" marT="7144" marB="0" anchor="ctr">
                    <a:solidFill>
                      <a:srgbClr val="D2CD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£71,925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£76,241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£4,316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26975426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£73,723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£78,146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£4,423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05111854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£75,566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£80,100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£4,534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804789110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£77,495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£82,145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£4,650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296994791"/>
                  </a:ext>
                </a:extLst>
              </a:tr>
              <a:tr h="228676">
                <a:tc rowSpan="4"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Band D</a:t>
                      </a:r>
                    </a:p>
                  </a:txBody>
                  <a:tcPr marL="7144" marR="7144" marT="7144" marB="0" anchor="ctr">
                    <a:solidFill>
                      <a:srgbClr val="EAE8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£81,380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£86,263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£4,883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33685925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£85,449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£90,576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£5,127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440648122"/>
                  </a:ext>
                </a:extLst>
              </a:tr>
              <a:tr h="2286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£89,551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£94,924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£5,373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60480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£93,820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£99,449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£5,629 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7088460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0492401B-0702-E2B1-EE57-04128B486211}"/>
              </a:ext>
            </a:extLst>
          </p:cNvPr>
          <p:cNvSpPr txBox="1"/>
          <p:nvPr/>
        </p:nvSpPr>
        <p:spPr>
          <a:xfrm>
            <a:off x="1136851" y="519975"/>
            <a:ext cx="56071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/>
              <a:t>6% revalorisation increase Band A-D</a:t>
            </a:r>
            <a:endParaRPr lang="en-GB" sz="1500" b="1">
              <a:solidFill>
                <a:srgbClr val="5C3183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42887E-411B-285E-6617-83A45AD08C00}"/>
              </a:ext>
            </a:extLst>
          </p:cNvPr>
          <p:cNvSpPr txBox="1"/>
          <p:nvPr/>
        </p:nvSpPr>
        <p:spPr>
          <a:xfrm>
            <a:off x="1291222" y="5335384"/>
            <a:ext cx="433454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350" b="1">
                <a:solidFill>
                  <a:srgbClr val="FF0000"/>
                </a:solidFill>
                <a:cs typeface="Arial"/>
              </a:rPr>
              <a:t>OFFICIAL SENSITIVE – INTERNAL USE ONLY</a:t>
            </a:r>
            <a:endParaRPr lang="en-US" sz="1350" b="1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62D9C-40B8-9461-7500-94DA2C097130}"/>
              </a:ext>
            </a:extLst>
          </p:cNvPr>
          <p:cNvSpPr txBox="1"/>
          <p:nvPr/>
        </p:nvSpPr>
        <p:spPr>
          <a:xfrm>
            <a:off x="5990156" y="519975"/>
            <a:ext cx="2607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>
                <a:solidFill>
                  <a:srgbClr val="FF0000"/>
                </a:solidFill>
              </a:rPr>
              <a:t>Without Prejudice</a:t>
            </a:r>
          </a:p>
        </p:txBody>
      </p:sp>
    </p:spTree>
    <p:extLst>
      <p:ext uri="{BB962C8B-B14F-4D97-AF65-F5344CB8AC3E}">
        <p14:creationId xmlns:p14="http://schemas.microsoft.com/office/powerpoint/2010/main" val="2308790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P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C3183"/>
      </a:accent1>
      <a:accent2>
        <a:srgbClr val="505DC1"/>
      </a:accent2>
      <a:accent3>
        <a:srgbClr val="2CCCD3"/>
      </a:accent3>
      <a:accent4>
        <a:srgbClr val="D61F50"/>
      </a:accent4>
      <a:accent5>
        <a:srgbClr val="FF8200"/>
      </a:accent5>
      <a:accent6>
        <a:srgbClr val="D0D3D4"/>
      </a:accent6>
      <a:hlink>
        <a:srgbClr val="505DC1"/>
      </a:hlink>
      <a:folHlink>
        <a:srgbClr val="D61F50"/>
      </a:folHlink>
    </a:clrScheme>
    <a:fontScheme name="NP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PS PPT template - standard ENGLISH.potx" id="{E38B3C1E-898F-419A-BA17-E16BED697D41}" vid="{A2708F8D-D8F5-4BAB-90E5-2F18E943D155}"/>
    </a:ext>
  </a:extLst>
</a:theme>
</file>

<file path=ppt/theme/theme2.xml><?xml version="1.0" encoding="utf-8"?>
<a:theme xmlns:a="http://schemas.openxmlformats.org/drawingml/2006/main" name="Office Theme">
  <a:themeElements>
    <a:clrScheme name="NP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C3183"/>
      </a:accent1>
      <a:accent2>
        <a:srgbClr val="505DC1"/>
      </a:accent2>
      <a:accent3>
        <a:srgbClr val="2CCCD3"/>
      </a:accent3>
      <a:accent4>
        <a:srgbClr val="D61F50"/>
      </a:accent4>
      <a:accent5>
        <a:srgbClr val="FF8200"/>
      </a:accent5>
      <a:accent6>
        <a:srgbClr val="D0D3D4"/>
      </a:accent6>
      <a:hlink>
        <a:srgbClr val="505DC1"/>
      </a:hlink>
      <a:folHlink>
        <a:srgbClr val="D61F50"/>
      </a:folHlink>
    </a:clrScheme>
    <a:fontScheme name="NP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P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C3183"/>
      </a:accent1>
      <a:accent2>
        <a:srgbClr val="505DC1"/>
      </a:accent2>
      <a:accent3>
        <a:srgbClr val="2CCCD3"/>
      </a:accent3>
      <a:accent4>
        <a:srgbClr val="D61F50"/>
      </a:accent4>
      <a:accent5>
        <a:srgbClr val="FF8200"/>
      </a:accent5>
      <a:accent6>
        <a:srgbClr val="D0D3D4"/>
      </a:accent6>
      <a:hlink>
        <a:srgbClr val="505DC1"/>
      </a:hlink>
      <a:folHlink>
        <a:srgbClr val="D61F50"/>
      </a:folHlink>
    </a:clrScheme>
    <a:fontScheme name="NP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C2B9B7AFEAE43A42B0B7EC709588B" ma:contentTypeVersion="12" ma:contentTypeDescription="Create a new document." ma:contentTypeScope="" ma:versionID="be0e890f2971be2cf88178faaed047d4">
  <xsd:schema xmlns:xsd="http://www.w3.org/2001/XMLSchema" xmlns:xs="http://www.w3.org/2001/XMLSchema" xmlns:p="http://schemas.microsoft.com/office/2006/metadata/properties" xmlns:ns2="090da8a6-19d2-4640-8064-c66b88d548cf" xmlns:ns3="e9459c48-170e-4bfc-8a4f-577079e21748" targetNamespace="http://schemas.microsoft.com/office/2006/metadata/properties" ma:root="true" ma:fieldsID="d605f19eb80790881888c8b234818cfa" ns2:_="" ns3:_="">
    <xsd:import namespace="090da8a6-19d2-4640-8064-c66b88d548cf"/>
    <xsd:import namespace="e9459c48-170e-4bfc-8a4f-577079e217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da8a6-19d2-4640-8064-c66b88d548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5b7e4bc-7c04-4239-a3c8-056ff7db7b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59c48-170e-4bfc-8a4f-577079e2174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cf8b62d-29b3-4526-838f-f0893afc70f3}" ma:internalName="TaxCatchAll" ma:showField="CatchAllData" ma:web="e9459c48-170e-4bfc-8a4f-577079e217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459c48-170e-4bfc-8a4f-577079e21748" xsi:nil="true"/>
    <lcf76f155ced4ddcb4097134ff3c332f xmlns="090da8a6-19d2-4640-8064-c66b88d548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8FFBF3-9354-4050-92B2-343A36E678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53B67A-EEB5-4803-BA4D-E592D1FC4D04}">
  <ds:schemaRefs>
    <ds:schemaRef ds:uri="090da8a6-19d2-4640-8064-c66b88d548cf"/>
    <ds:schemaRef ds:uri="e9459c48-170e-4bfc-8a4f-577079e2174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658AAC-3E61-4D4C-9013-7B8123566B15}">
  <ds:schemaRefs>
    <ds:schemaRef ds:uri="090da8a6-19d2-4640-8064-c66b88d548cf"/>
    <ds:schemaRef ds:uri="e9459c48-170e-4bfc-8a4f-577079e2174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Probation Service PPT template - standard ENGLISH</Template>
  <TotalTime>0</TotalTime>
  <Words>440</Words>
  <Application>Microsoft Office PowerPoint</Application>
  <PresentationFormat>On-screen Show (4:3)</PresentationFormat>
  <Paragraphs>183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Current Allowances (6% increase)</vt:lpstr>
      <vt:lpstr>PowerPoint Presentation</vt:lpstr>
      <vt:lpstr>PowerPoint Presentation</vt:lpstr>
    </vt:vector>
  </TitlesOfParts>
  <Manager>Probation Service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[Subtitle or description]</dc:subject>
  <dc:creator>Olliffe, Kerstin | She/Hers</dc:creator>
  <cp:keywords>[Key words separated by commas]</cp:keywords>
  <cp:lastModifiedBy>Stuart, Francis [HMPS]</cp:lastModifiedBy>
  <cp:revision>3</cp:revision>
  <dcterms:created xsi:type="dcterms:W3CDTF">2024-12-18T08:21:46Z</dcterms:created>
  <dcterms:modified xsi:type="dcterms:W3CDTF">2026-03-20T08:52:12Z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0x010100380C2B9B7AFEAE43A42B0B7EC709588B</vt:lpwstr>
  </property>
  <property fmtid="{D5CDD505-2E9C-101B-9397-08002B2CF9AE}" pid="3" name="MediaServiceImageTags">
    <vt:lpwstr/>
  </property>
  <property fmtid="{D5CDD505-2E9C-101B-9397-08002B2CF9AE}" pid="4" name="Order">
    <vt:r8>3731100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