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7"/>
  </p:notesMasterIdLst>
  <p:sldIdLst>
    <p:sldId id="257" r:id="rId5"/>
    <p:sldId id="258" r:id="rId6"/>
    <p:sldId id="259" r:id="rId7"/>
    <p:sldId id="260" r:id="rId8"/>
    <p:sldId id="261" r:id="rId9"/>
    <p:sldId id="262" r:id="rId10"/>
    <p:sldId id="263" r:id="rId11"/>
    <p:sldId id="264" r:id="rId12"/>
    <p:sldId id="265" r:id="rId13"/>
    <p:sldId id="266" r:id="rId14"/>
    <p:sldId id="268" r:id="rId15"/>
    <p:sldId id="26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68903" autoAdjust="0"/>
  </p:normalViewPr>
  <p:slideViewPr>
    <p:cSldViewPr snapToGrid="0">
      <p:cViewPr varScale="1">
        <p:scale>
          <a:sx n="57" d="100"/>
          <a:sy n="57" d="100"/>
        </p:scale>
        <p:origin x="950"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D62C30-1515-4F54-A33A-FDFC86420A01}" type="datetimeFigureOut">
              <a:rPr lang="en-GB" smtClean="0"/>
              <a:t>12/09/2025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AD49B9-EB14-401F-94FE-89051C5671DF}" type="slidenum">
              <a:rPr lang="en-GB" smtClean="0"/>
              <a:t>‹#›</a:t>
            </a:fld>
            <a:endParaRPr lang="en-GB"/>
          </a:p>
        </p:txBody>
      </p:sp>
    </p:spTree>
    <p:extLst>
      <p:ext uri="{BB962C8B-B14F-4D97-AF65-F5344CB8AC3E}">
        <p14:creationId xmlns:p14="http://schemas.microsoft.com/office/powerpoint/2010/main" val="18275590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Personal introduction – name/branch/role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Napo is the Trade Union and Professional Association for Family Court and Probation Staff, we represent all numerical bands (from 2 to 6) and those in the alphabetical grades A to D. </a:t>
            </a:r>
          </a:p>
        </p:txBody>
      </p:sp>
      <p:sp>
        <p:nvSpPr>
          <p:cNvPr id="4" name="Slide Number Placeholder 3"/>
          <p:cNvSpPr>
            <a:spLocks noGrp="1"/>
          </p:cNvSpPr>
          <p:nvPr>
            <p:ph type="sldNum" sz="quarter" idx="5"/>
          </p:nvPr>
        </p:nvSpPr>
        <p:spPr/>
        <p:txBody>
          <a:bodyPr/>
          <a:lstStyle/>
          <a:p>
            <a:fld id="{BBAD49B9-EB14-401F-94FE-89051C5671DF}" type="slidenum">
              <a:rPr lang="en-GB" smtClean="0"/>
              <a:t>1</a:t>
            </a:fld>
            <a:endParaRPr lang="en-GB"/>
          </a:p>
        </p:txBody>
      </p:sp>
    </p:spTree>
    <p:extLst>
      <p:ext uri="{BB962C8B-B14F-4D97-AF65-F5344CB8AC3E}">
        <p14:creationId xmlns:p14="http://schemas.microsoft.com/office/powerpoint/2010/main" val="1375841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BAD49B9-EB14-401F-94FE-89051C5671DF}" type="slidenum">
              <a:rPr lang="en-GB" smtClean="0"/>
              <a:t>10</a:t>
            </a:fld>
            <a:endParaRPr lang="en-GB"/>
          </a:p>
        </p:txBody>
      </p:sp>
    </p:spTree>
    <p:extLst>
      <p:ext uri="{BB962C8B-B14F-4D97-AF65-F5344CB8AC3E}">
        <p14:creationId xmlns:p14="http://schemas.microsoft.com/office/powerpoint/2010/main" val="34715120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Check the chat for which trade union wins have been identified by potential members. If in person then ask for suggestions from people in </a:t>
            </a:r>
            <a:r>
              <a:rPr lang="en-GB"/>
              <a:t>the room.</a:t>
            </a:r>
            <a:endParaRPr lang="en-GB" dirty="0"/>
          </a:p>
          <a:p>
            <a:r>
              <a:rPr lang="en-GB" dirty="0"/>
              <a:t>Check that the following are included:</a:t>
            </a:r>
          </a:p>
          <a:p>
            <a:r>
              <a:rPr lang="en-GB" dirty="0"/>
              <a:t>Unions have brought significant changes to society, including:</a:t>
            </a:r>
          </a:p>
          <a:p>
            <a:endParaRPr lang="en-GB" dirty="0"/>
          </a:p>
          <a:p>
            <a:r>
              <a:rPr lang="en-GB" dirty="0"/>
              <a:t>a national minimum wage;</a:t>
            </a:r>
          </a:p>
          <a:p>
            <a:r>
              <a:rPr lang="en-GB" dirty="0"/>
              <a:t>the abolition of child labour;</a:t>
            </a:r>
          </a:p>
          <a:p>
            <a:r>
              <a:rPr lang="en-GB" dirty="0"/>
              <a:t>improved worker safety;</a:t>
            </a:r>
          </a:p>
          <a:p>
            <a:r>
              <a:rPr lang="en-GB" dirty="0"/>
              <a:t>improving living standards by reducing the number of hours in the working week and encouraging a healthy work/life balance;</a:t>
            </a:r>
          </a:p>
          <a:p>
            <a:r>
              <a:rPr lang="en-GB" dirty="0"/>
              <a:t>improved parental leave;</a:t>
            </a:r>
          </a:p>
          <a:p>
            <a:r>
              <a:rPr lang="en-GB" dirty="0"/>
              <a:t>equality legislation;</a:t>
            </a:r>
          </a:p>
          <a:p>
            <a:r>
              <a:rPr lang="en-GB" dirty="0"/>
              <a:t>better protection of migrant workers and a reduction in exploitation;</a:t>
            </a:r>
          </a:p>
          <a:p>
            <a:r>
              <a:rPr lang="en-GB" dirty="0"/>
              <a:t>minimum holiday and sickness entitlements.</a:t>
            </a:r>
          </a:p>
        </p:txBody>
      </p:sp>
      <p:sp>
        <p:nvSpPr>
          <p:cNvPr id="4" name="Slide Number Placeholder 3"/>
          <p:cNvSpPr>
            <a:spLocks noGrp="1"/>
          </p:cNvSpPr>
          <p:nvPr>
            <p:ph type="sldNum" sz="quarter" idx="5"/>
          </p:nvPr>
        </p:nvSpPr>
        <p:spPr/>
        <p:txBody>
          <a:bodyPr/>
          <a:lstStyle/>
          <a:p>
            <a:fld id="{BBAD49B9-EB14-401F-94FE-89051C5671DF}" type="slidenum">
              <a:rPr lang="en-GB" smtClean="0"/>
              <a:t>11</a:t>
            </a:fld>
            <a:endParaRPr lang="en-GB"/>
          </a:p>
        </p:txBody>
      </p:sp>
    </p:spTree>
    <p:extLst>
      <p:ext uri="{BB962C8B-B14F-4D97-AF65-F5344CB8AC3E}">
        <p14:creationId xmlns:p14="http://schemas.microsoft.com/office/powerpoint/2010/main" val="990059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Add contact details to teams chat if presenting online</a:t>
            </a:r>
          </a:p>
        </p:txBody>
      </p:sp>
      <p:sp>
        <p:nvSpPr>
          <p:cNvPr id="4" name="Slide Number Placeholder 3"/>
          <p:cNvSpPr>
            <a:spLocks noGrp="1"/>
          </p:cNvSpPr>
          <p:nvPr>
            <p:ph type="sldNum" sz="quarter" idx="5"/>
          </p:nvPr>
        </p:nvSpPr>
        <p:spPr/>
        <p:txBody>
          <a:bodyPr/>
          <a:lstStyle/>
          <a:p>
            <a:fld id="{BBAD49B9-EB14-401F-94FE-89051C5671DF}" type="slidenum">
              <a:rPr lang="en-GB" smtClean="0"/>
              <a:t>12</a:t>
            </a:fld>
            <a:endParaRPr lang="en-GB"/>
          </a:p>
        </p:txBody>
      </p:sp>
    </p:spTree>
    <p:extLst>
      <p:ext uri="{BB962C8B-B14F-4D97-AF65-F5344CB8AC3E}">
        <p14:creationId xmlns:p14="http://schemas.microsoft.com/office/powerpoint/2010/main" val="3163028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If you’re delivering on teams, ask those in the group to add to the chat what they know trade unions have won for us as working people, you will return to this at the end.</a:t>
            </a:r>
          </a:p>
          <a:p>
            <a:pPr marL="171450" indent="-171450">
              <a:buFontTx/>
              <a:buChar char="-"/>
            </a:pPr>
            <a:r>
              <a:rPr lang="en-GB" dirty="0"/>
              <a:t>If you’re in-person ask people to think about examples they can think of and tell them you’ll come back to it at the end</a:t>
            </a:r>
          </a:p>
          <a:p>
            <a:pPr marL="171450" indent="-171450">
              <a:buFontTx/>
              <a:buChar char="-"/>
            </a:pPr>
            <a:r>
              <a:rPr lang="en-GB" dirty="0"/>
              <a:t>Napo’s voice and connections within the trade union movement are amplified by our affiliation with the TUC and GFTU; this also gives our members opportunities to attend free training delivered by both. </a:t>
            </a:r>
          </a:p>
        </p:txBody>
      </p:sp>
      <p:sp>
        <p:nvSpPr>
          <p:cNvPr id="4" name="Slide Number Placeholder 3"/>
          <p:cNvSpPr>
            <a:spLocks noGrp="1"/>
          </p:cNvSpPr>
          <p:nvPr>
            <p:ph type="sldNum" sz="quarter" idx="5"/>
          </p:nvPr>
        </p:nvSpPr>
        <p:spPr/>
        <p:txBody>
          <a:bodyPr/>
          <a:lstStyle/>
          <a:p>
            <a:fld id="{BBAD49B9-EB14-401F-94FE-89051C5671DF}" type="slidenum">
              <a:rPr lang="en-GB" smtClean="0"/>
              <a:t>2</a:t>
            </a:fld>
            <a:endParaRPr lang="en-GB"/>
          </a:p>
        </p:txBody>
      </p:sp>
    </p:spTree>
    <p:extLst>
      <p:ext uri="{BB962C8B-B14F-4D97-AF65-F5344CB8AC3E}">
        <p14:creationId xmlns:p14="http://schemas.microsoft.com/office/powerpoint/2010/main" val="3851332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Napo is the trade union for those who work in Probation and the family courts; it is also a Professional Association</a:t>
            </a:r>
          </a:p>
          <a:p>
            <a:r>
              <a:rPr lang="en-GB" dirty="0"/>
              <a:t>Napo is proud to publish the Probation Journal via Sage</a:t>
            </a:r>
          </a:p>
          <a:p>
            <a:r>
              <a:rPr lang="en-GB" dirty="0"/>
              <a:t>Napo is also proud to self publish our Family Court Journal</a:t>
            </a:r>
          </a:p>
          <a:p>
            <a:r>
              <a:rPr lang="en-GB" dirty="0"/>
              <a:t>All of Napo’s energy and focus is on our members working in Probation in England, Wales and Northern Ireland and the family courts in England and Wales. So while we’re smaller than Unions who represent across many different sectors, we’re specialist and have in-depth knowledge about the work our members undertake. </a:t>
            </a:r>
          </a:p>
        </p:txBody>
      </p:sp>
      <p:sp>
        <p:nvSpPr>
          <p:cNvPr id="4" name="Slide Number Placeholder 3"/>
          <p:cNvSpPr>
            <a:spLocks noGrp="1"/>
          </p:cNvSpPr>
          <p:nvPr>
            <p:ph type="sldNum" sz="quarter" idx="5"/>
          </p:nvPr>
        </p:nvSpPr>
        <p:spPr/>
        <p:txBody>
          <a:bodyPr/>
          <a:lstStyle/>
          <a:p>
            <a:fld id="{BBAD49B9-EB14-401F-94FE-89051C5671DF}" type="slidenum">
              <a:rPr lang="en-GB" smtClean="0"/>
              <a:t>3</a:t>
            </a:fld>
            <a:endParaRPr lang="en-GB"/>
          </a:p>
        </p:txBody>
      </p:sp>
    </p:spTree>
    <p:extLst>
      <p:ext uri="{BB962C8B-B14F-4D97-AF65-F5344CB8AC3E}">
        <p14:creationId xmlns:p14="http://schemas.microsoft.com/office/powerpoint/2010/main" val="3448662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Napo is member lead</a:t>
            </a:r>
          </a:p>
          <a:p>
            <a:r>
              <a:rPr lang="en-GB" dirty="0"/>
              <a:t>Napo members feed information to local reps via branch meetings and requests for information</a:t>
            </a:r>
          </a:p>
          <a:p>
            <a:r>
              <a:rPr lang="en-GB" dirty="0"/>
              <a:t>Napo members agree our priorities through the motions that are submitted to our AGM and from the resolutions that are passed</a:t>
            </a:r>
          </a:p>
          <a:p>
            <a:r>
              <a:rPr lang="en-GB" dirty="0"/>
              <a:t>Between AGMs our NEC, which consists of members representing every branch </a:t>
            </a:r>
            <a:r>
              <a:rPr lang="en-GB"/>
              <a:t>and section, </a:t>
            </a:r>
            <a:r>
              <a:rPr lang="en-GB" dirty="0"/>
              <a:t>makes decisions</a:t>
            </a:r>
          </a:p>
          <a:p>
            <a:r>
              <a:rPr lang="en-GB" dirty="0"/>
              <a:t>Any and all members can attend AGM and every member’s individual vote counts equally. </a:t>
            </a:r>
          </a:p>
        </p:txBody>
      </p:sp>
      <p:sp>
        <p:nvSpPr>
          <p:cNvPr id="4" name="Slide Number Placeholder 3"/>
          <p:cNvSpPr>
            <a:spLocks noGrp="1"/>
          </p:cNvSpPr>
          <p:nvPr>
            <p:ph type="sldNum" sz="quarter" idx="5"/>
          </p:nvPr>
        </p:nvSpPr>
        <p:spPr/>
        <p:txBody>
          <a:bodyPr/>
          <a:lstStyle/>
          <a:p>
            <a:fld id="{BBAD49B9-EB14-401F-94FE-89051C5671DF}" type="slidenum">
              <a:rPr lang="en-GB" smtClean="0"/>
              <a:t>4</a:t>
            </a:fld>
            <a:endParaRPr lang="en-GB"/>
          </a:p>
        </p:txBody>
      </p:sp>
    </p:spTree>
    <p:extLst>
      <p:ext uri="{BB962C8B-B14F-4D97-AF65-F5344CB8AC3E}">
        <p14:creationId xmlns:p14="http://schemas.microsoft.com/office/powerpoint/2010/main" val="2322482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Napo negotiates with the employer on all matters related to terms and conditions e.g. Pay</a:t>
            </a:r>
          </a:p>
          <a:p>
            <a:endParaRPr lang="en-GB" dirty="0"/>
          </a:p>
          <a:p>
            <a:r>
              <a:rPr lang="en-GB" dirty="0"/>
              <a:t>Only members of the recognised Probation Trade Unions can vote whether to accept or reject a pay offer. </a:t>
            </a:r>
          </a:p>
          <a:p>
            <a:endParaRPr lang="en-GB" dirty="0"/>
          </a:p>
          <a:p>
            <a:r>
              <a:rPr lang="en-GB" dirty="0"/>
              <a:t>We also consult on any matters that change how you work – for example professional matters.</a:t>
            </a:r>
          </a:p>
          <a:p>
            <a:endParaRPr lang="en-GB" dirty="0"/>
          </a:p>
          <a:p>
            <a:r>
              <a:rPr lang="en-GB" dirty="0"/>
              <a:t>Negotiation takes place nationally; where as consultation can be national, local or both. </a:t>
            </a:r>
          </a:p>
        </p:txBody>
      </p:sp>
      <p:sp>
        <p:nvSpPr>
          <p:cNvPr id="4" name="Slide Number Placeholder 3"/>
          <p:cNvSpPr>
            <a:spLocks noGrp="1"/>
          </p:cNvSpPr>
          <p:nvPr>
            <p:ph type="sldNum" sz="quarter" idx="5"/>
          </p:nvPr>
        </p:nvSpPr>
        <p:spPr/>
        <p:txBody>
          <a:bodyPr/>
          <a:lstStyle/>
          <a:p>
            <a:fld id="{BBAD49B9-EB14-401F-94FE-89051C5671DF}" type="slidenum">
              <a:rPr lang="en-GB" smtClean="0"/>
              <a:t>5</a:t>
            </a:fld>
            <a:endParaRPr lang="en-GB"/>
          </a:p>
        </p:txBody>
      </p:sp>
    </p:spTree>
    <p:extLst>
      <p:ext uri="{BB962C8B-B14F-4D97-AF65-F5344CB8AC3E}">
        <p14:creationId xmlns:p14="http://schemas.microsoft.com/office/powerpoint/2010/main" val="3553801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Napo works locally, regionally and nationally representing members</a:t>
            </a:r>
          </a:p>
          <a:p>
            <a:endParaRPr lang="en-GB" dirty="0"/>
          </a:p>
          <a:p>
            <a:r>
              <a:rPr lang="en-GB" dirty="0"/>
              <a:t>Your branch will be representing members collectively in meetings with local senior managers, as well the regional JCC (Joint Consultative Committee)</a:t>
            </a:r>
          </a:p>
          <a:p>
            <a:endParaRPr lang="en-GB" dirty="0"/>
          </a:p>
          <a:p>
            <a:r>
              <a:rPr lang="en-GB" dirty="0"/>
              <a:t>Alongside this Health and Safety reps should be involved in local Health and Safety committees and undertaking joint inspections in workplaces.</a:t>
            </a:r>
          </a:p>
          <a:p>
            <a:endParaRPr lang="en-GB" dirty="0"/>
          </a:p>
          <a:p>
            <a:r>
              <a:rPr lang="en-GB" dirty="0"/>
              <a:t>Individual reps can offer informal support and advice, as well as support through formal processes</a:t>
            </a:r>
          </a:p>
        </p:txBody>
      </p:sp>
      <p:sp>
        <p:nvSpPr>
          <p:cNvPr id="4" name="Slide Number Placeholder 3"/>
          <p:cNvSpPr>
            <a:spLocks noGrp="1"/>
          </p:cNvSpPr>
          <p:nvPr>
            <p:ph type="sldNum" sz="quarter" idx="5"/>
          </p:nvPr>
        </p:nvSpPr>
        <p:spPr/>
        <p:txBody>
          <a:bodyPr/>
          <a:lstStyle/>
          <a:p>
            <a:fld id="{BBAD49B9-EB14-401F-94FE-89051C5671DF}" type="slidenum">
              <a:rPr lang="en-GB" smtClean="0"/>
              <a:t>6</a:t>
            </a:fld>
            <a:endParaRPr lang="en-GB"/>
          </a:p>
        </p:txBody>
      </p:sp>
    </p:spTree>
    <p:extLst>
      <p:ext uri="{BB962C8B-B14F-4D97-AF65-F5344CB8AC3E}">
        <p14:creationId xmlns:p14="http://schemas.microsoft.com/office/powerpoint/2010/main" val="758237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Whether it’s national proposals to make changes that directly impact on your practice; local changes and practises, or supporting individual members Napo stands up for members. </a:t>
            </a:r>
          </a:p>
          <a:p>
            <a:endParaRPr lang="en-GB" dirty="0"/>
          </a:p>
        </p:txBody>
      </p:sp>
      <p:sp>
        <p:nvSpPr>
          <p:cNvPr id="4" name="Slide Number Placeholder 3"/>
          <p:cNvSpPr>
            <a:spLocks noGrp="1"/>
          </p:cNvSpPr>
          <p:nvPr>
            <p:ph type="sldNum" sz="quarter" idx="5"/>
          </p:nvPr>
        </p:nvSpPr>
        <p:spPr/>
        <p:txBody>
          <a:bodyPr/>
          <a:lstStyle/>
          <a:p>
            <a:fld id="{BBAD49B9-EB14-401F-94FE-89051C5671DF}" type="slidenum">
              <a:rPr lang="en-GB" smtClean="0"/>
              <a:t>7</a:t>
            </a:fld>
            <a:endParaRPr lang="en-GB"/>
          </a:p>
        </p:txBody>
      </p:sp>
    </p:spTree>
    <p:extLst>
      <p:ext uri="{BB962C8B-B14F-4D97-AF65-F5344CB8AC3E}">
        <p14:creationId xmlns:p14="http://schemas.microsoft.com/office/powerpoint/2010/main" val="774848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Napo reps are members undertaking a job in Probation or Cafcass but also supporting members. </a:t>
            </a:r>
          </a:p>
          <a:p>
            <a:endParaRPr lang="en-GB" dirty="0"/>
          </a:p>
          <a:p>
            <a:r>
              <a:rPr lang="en-GB" dirty="0"/>
              <a:t>Napo reps undertake accredited training – we offer accredited in-house training and reps can also access training via the GFTU and TUC</a:t>
            </a:r>
          </a:p>
          <a:p>
            <a:endParaRPr lang="en-GB" dirty="0"/>
          </a:p>
        </p:txBody>
      </p:sp>
      <p:sp>
        <p:nvSpPr>
          <p:cNvPr id="4" name="Slide Number Placeholder 3"/>
          <p:cNvSpPr>
            <a:spLocks noGrp="1"/>
          </p:cNvSpPr>
          <p:nvPr>
            <p:ph type="sldNum" sz="quarter" idx="5"/>
          </p:nvPr>
        </p:nvSpPr>
        <p:spPr/>
        <p:txBody>
          <a:bodyPr/>
          <a:lstStyle/>
          <a:p>
            <a:fld id="{BBAD49B9-EB14-401F-94FE-89051C5671DF}" type="slidenum">
              <a:rPr lang="en-GB" smtClean="0"/>
              <a:t>8</a:t>
            </a:fld>
            <a:endParaRPr lang="en-GB"/>
          </a:p>
        </p:txBody>
      </p:sp>
    </p:spTree>
    <p:extLst>
      <p:ext uri="{BB962C8B-B14F-4D97-AF65-F5344CB8AC3E}">
        <p14:creationId xmlns:p14="http://schemas.microsoft.com/office/powerpoint/2010/main" val="964505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Individual reps support members who are experiencing stress; are off work (whether it’s work related or not); are subject to capability or misconduct proceedings.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If your job is at risk and you’ve been a member for more than three months when an issue starts then you are eligible for National Representation from our panel of National Reps. </a:t>
            </a:r>
          </a:p>
          <a:p>
            <a:endParaRPr lang="en-GB" dirty="0"/>
          </a:p>
        </p:txBody>
      </p:sp>
      <p:sp>
        <p:nvSpPr>
          <p:cNvPr id="4" name="Slide Number Placeholder 3"/>
          <p:cNvSpPr>
            <a:spLocks noGrp="1"/>
          </p:cNvSpPr>
          <p:nvPr>
            <p:ph type="sldNum" sz="quarter" idx="5"/>
          </p:nvPr>
        </p:nvSpPr>
        <p:spPr/>
        <p:txBody>
          <a:bodyPr/>
          <a:lstStyle/>
          <a:p>
            <a:fld id="{BBAD49B9-EB14-401F-94FE-89051C5671DF}" type="slidenum">
              <a:rPr lang="en-GB" smtClean="0"/>
              <a:t>9</a:t>
            </a:fld>
            <a:endParaRPr lang="en-GB"/>
          </a:p>
        </p:txBody>
      </p:sp>
    </p:spTree>
    <p:extLst>
      <p:ext uri="{BB962C8B-B14F-4D97-AF65-F5344CB8AC3E}">
        <p14:creationId xmlns:p14="http://schemas.microsoft.com/office/powerpoint/2010/main" val="3499453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293B8-885C-A41A-5E79-8B3608C810B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C20E0601-E203-8C3F-DF3E-9BBCCCC682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EC380F9F-BF47-6F08-36A6-5C23EE3EEE7D}"/>
              </a:ext>
            </a:extLst>
          </p:cNvPr>
          <p:cNvSpPr>
            <a:spLocks noGrp="1"/>
          </p:cNvSpPr>
          <p:nvPr>
            <p:ph type="dt" sz="half" idx="10"/>
          </p:nvPr>
        </p:nvSpPr>
        <p:spPr/>
        <p:txBody>
          <a:bodyPr/>
          <a:lstStyle/>
          <a:p>
            <a:fld id="{5D3768AB-2883-4E68-A12C-DD7ADFCA2ADA}" type="datetimeFigureOut">
              <a:rPr lang="en-GB" smtClean="0"/>
              <a:t>12/09/2025</a:t>
            </a:fld>
            <a:endParaRPr lang="en-GB"/>
          </a:p>
        </p:txBody>
      </p:sp>
      <p:sp>
        <p:nvSpPr>
          <p:cNvPr id="5" name="Footer Placeholder 4">
            <a:extLst>
              <a:ext uri="{FF2B5EF4-FFF2-40B4-BE49-F238E27FC236}">
                <a16:creationId xmlns:a16="http://schemas.microsoft.com/office/drawing/2014/main" id="{D027F06F-9461-4E47-4745-DE2874C57E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F04BE5-8406-B2CB-15A6-409C7EBCE4A1}"/>
              </a:ext>
            </a:extLst>
          </p:cNvPr>
          <p:cNvSpPr>
            <a:spLocks noGrp="1"/>
          </p:cNvSpPr>
          <p:nvPr>
            <p:ph type="sldNum" sz="quarter" idx="12"/>
          </p:nvPr>
        </p:nvSpPr>
        <p:spPr/>
        <p:txBody>
          <a:bodyPr/>
          <a:lstStyle/>
          <a:p>
            <a:fld id="{40E20BC5-FB6C-469F-8A68-24C8C6951EB6}" type="slidenum">
              <a:rPr lang="en-GB" smtClean="0"/>
              <a:t>‹#›</a:t>
            </a:fld>
            <a:endParaRPr lang="en-GB"/>
          </a:p>
        </p:txBody>
      </p:sp>
    </p:spTree>
    <p:extLst>
      <p:ext uri="{BB962C8B-B14F-4D97-AF65-F5344CB8AC3E}">
        <p14:creationId xmlns:p14="http://schemas.microsoft.com/office/powerpoint/2010/main" val="16534469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E9B8C-B00A-5530-8955-E1AE7118A0EA}"/>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6B18AD64-50A9-5E69-5EDA-5435A3A2072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478CB4A-CE02-E1A3-A0A4-04F7493C753A}"/>
              </a:ext>
            </a:extLst>
          </p:cNvPr>
          <p:cNvSpPr>
            <a:spLocks noGrp="1"/>
          </p:cNvSpPr>
          <p:nvPr>
            <p:ph type="dt" sz="half" idx="10"/>
          </p:nvPr>
        </p:nvSpPr>
        <p:spPr/>
        <p:txBody>
          <a:bodyPr/>
          <a:lstStyle/>
          <a:p>
            <a:fld id="{5D3768AB-2883-4E68-A12C-DD7ADFCA2ADA}" type="datetimeFigureOut">
              <a:rPr lang="en-GB" smtClean="0"/>
              <a:t>12/09/2025</a:t>
            </a:fld>
            <a:endParaRPr lang="en-GB"/>
          </a:p>
        </p:txBody>
      </p:sp>
      <p:sp>
        <p:nvSpPr>
          <p:cNvPr id="5" name="Footer Placeholder 4">
            <a:extLst>
              <a:ext uri="{FF2B5EF4-FFF2-40B4-BE49-F238E27FC236}">
                <a16:creationId xmlns:a16="http://schemas.microsoft.com/office/drawing/2014/main" id="{89E15D0E-034E-0005-7D60-E64AD8EA18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2188BFB-80A0-7F37-45B6-F44A539C805A}"/>
              </a:ext>
            </a:extLst>
          </p:cNvPr>
          <p:cNvSpPr>
            <a:spLocks noGrp="1"/>
          </p:cNvSpPr>
          <p:nvPr>
            <p:ph type="sldNum" sz="quarter" idx="12"/>
          </p:nvPr>
        </p:nvSpPr>
        <p:spPr/>
        <p:txBody>
          <a:bodyPr/>
          <a:lstStyle/>
          <a:p>
            <a:fld id="{40E20BC5-FB6C-469F-8A68-24C8C6951EB6}" type="slidenum">
              <a:rPr lang="en-GB" smtClean="0"/>
              <a:t>‹#›</a:t>
            </a:fld>
            <a:endParaRPr lang="en-GB"/>
          </a:p>
        </p:txBody>
      </p:sp>
    </p:spTree>
    <p:extLst>
      <p:ext uri="{BB962C8B-B14F-4D97-AF65-F5344CB8AC3E}">
        <p14:creationId xmlns:p14="http://schemas.microsoft.com/office/powerpoint/2010/main" val="3690512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BDD21D-9FD4-9D60-1D5A-A72AC480C11A}"/>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9C220668-287D-23EE-A5C5-C4ED7388281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AA7C267-C750-5470-3497-87BF5983078E}"/>
              </a:ext>
            </a:extLst>
          </p:cNvPr>
          <p:cNvSpPr>
            <a:spLocks noGrp="1"/>
          </p:cNvSpPr>
          <p:nvPr>
            <p:ph type="dt" sz="half" idx="10"/>
          </p:nvPr>
        </p:nvSpPr>
        <p:spPr/>
        <p:txBody>
          <a:bodyPr/>
          <a:lstStyle/>
          <a:p>
            <a:fld id="{5D3768AB-2883-4E68-A12C-DD7ADFCA2ADA}" type="datetimeFigureOut">
              <a:rPr lang="en-GB" smtClean="0"/>
              <a:t>12/09/2025</a:t>
            </a:fld>
            <a:endParaRPr lang="en-GB"/>
          </a:p>
        </p:txBody>
      </p:sp>
      <p:sp>
        <p:nvSpPr>
          <p:cNvPr id="5" name="Footer Placeholder 4">
            <a:extLst>
              <a:ext uri="{FF2B5EF4-FFF2-40B4-BE49-F238E27FC236}">
                <a16:creationId xmlns:a16="http://schemas.microsoft.com/office/drawing/2014/main" id="{1502A7B5-23FF-99C7-D00E-25640E6D895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364C4F3-E639-E7ED-5230-A3F5144AE513}"/>
              </a:ext>
            </a:extLst>
          </p:cNvPr>
          <p:cNvSpPr>
            <a:spLocks noGrp="1"/>
          </p:cNvSpPr>
          <p:nvPr>
            <p:ph type="sldNum" sz="quarter" idx="12"/>
          </p:nvPr>
        </p:nvSpPr>
        <p:spPr/>
        <p:txBody>
          <a:bodyPr/>
          <a:lstStyle/>
          <a:p>
            <a:fld id="{40E20BC5-FB6C-469F-8A68-24C8C6951EB6}" type="slidenum">
              <a:rPr lang="en-GB" smtClean="0"/>
              <a:t>‹#›</a:t>
            </a:fld>
            <a:endParaRPr lang="en-GB"/>
          </a:p>
        </p:txBody>
      </p:sp>
    </p:spTree>
    <p:extLst>
      <p:ext uri="{BB962C8B-B14F-4D97-AF65-F5344CB8AC3E}">
        <p14:creationId xmlns:p14="http://schemas.microsoft.com/office/powerpoint/2010/main" val="2236007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EF276-0ECF-984B-70AA-5A412BF81863}"/>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2BD88322-1159-61E9-59F4-BE315631F6B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E887B6C-85E6-51CD-EA15-504A4ADDB4A4}"/>
              </a:ext>
            </a:extLst>
          </p:cNvPr>
          <p:cNvSpPr>
            <a:spLocks noGrp="1"/>
          </p:cNvSpPr>
          <p:nvPr>
            <p:ph type="dt" sz="half" idx="10"/>
          </p:nvPr>
        </p:nvSpPr>
        <p:spPr/>
        <p:txBody>
          <a:bodyPr/>
          <a:lstStyle/>
          <a:p>
            <a:fld id="{5D3768AB-2883-4E68-A12C-DD7ADFCA2ADA}" type="datetimeFigureOut">
              <a:rPr lang="en-GB" smtClean="0"/>
              <a:t>12/09/2025</a:t>
            </a:fld>
            <a:endParaRPr lang="en-GB"/>
          </a:p>
        </p:txBody>
      </p:sp>
      <p:sp>
        <p:nvSpPr>
          <p:cNvPr id="5" name="Footer Placeholder 4">
            <a:extLst>
              <a:ext uri="{FF2B5EF4-FFF2-40B4-BE49-F238E27FC236}">
                <a16:creationId xmlns:a16="http://schemas.microsoft.com/office/drawing/2014/main" id="{38691EC0-06E9-F79D-8D70-589CF48A652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F1F4F1F-64F8-02E7-0092-416871AAF9B6}"/>
              </a:ext>
            </a:extLst>
          </p:cNvPr>
          <p:cNvSpPr>
            <a:spLocks noGrp="1"/>
          </p:cNvSpPr>
          <p:nvPr>
            <p:ph type="sldNum" sz="quarter" idx="12"/>
          </p:nvPr>
        </p:nvSpPr>
        <p:spPr/>
        <p:txBody>
          <a:bodyPr/>
          <a:lstStyle/>
          <a:p>
            <a:fld id="{40E20BC5-FB6C-469F-8A68-24C8C6951EB6}" type="slidenum">
              <a:rPr lang="en-GB" smtClean="0"/>
              <a:t>‹#›</a:t>
            </a:fld>
            <a:endParaRPr lang="en-GB"/>
          </a:p>
        </p:txBody>
      </p:sp>
    </p:spTree>
    <p:extLst>
      <p:ext uri="{BB962C8B-B14F-4D97-AF65-F5344CB8AC3E}">
        <p14:creationId xmlns:p14="http://schemas.microsoft.com/office/powerpoint/2010/main" val="2452964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7FF82-0081-5BFC-6080-C1EC147E099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2BA92CAE-354F-0631-623E-755389406CB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33072B6-614E-E096-1284-D263F1BF17A9}"/>
              </a:ext>
            </a:extLst>
          </p:cNvPr>
          <p:cNvSpPr>
            <a:spLocks noGrp="1"/>
          </p:cNvSpPr>
          <p:nvPr>
            <p:ph type="dt" sz="half" idx="10"/>
          </p:nvPr>
        </p:nvSpPr>
        <p:spPr/>
        <p:txBody>
          <a:bodyPr/>
          <a:lstStyle/>
          <a:p>
            <a:fld id="{5D3768AB-2883-4E68-A12C-DD7ADFCA2ADA}" type="datetimeFigureOut">
              <a:rPr lang="en-GB" smtClean="0"/>
              <a:t>12/09/2025</a:t>
            </a:fld>
            <a:endParaRPr lang="en-GB"/>
          </a:p>
        </p:txBody>
      </p:sp>
      <p:sp>
        <p:nvSpPr>
          <p:cNvPr id="5" name="Footer Placeholder 4">
            <a:extLst>
              <a:ext uri="{FF2B5EF4-FFF2-40B4-BE49-F238E27FC236}">
                <a16:creationId xmlns:a16="http://schemas.microsoft.com/office/drawing/2014/main" id="{B09DC138-2E79-B7E0-1526-94841C04746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BA84F1E-4937-8A9F-7C8C-24AD3F3926AE}"/>
              </a:ext>
            </a:extLst>
          </p:cNvPr>
          <p:cNvSpPr>
            <a:spLocks noGrp="1"/>
          </p:cNvSpPr>
          <p:nvPr>
            <p:ph type="sldNum" sz="quarter" idx="12"/>
          </p:nvPr>
        </p:nvSpPr>
        <p:spPr/>
        <p:txBody>
          <a:bodyPr/>
          <a:lstStyle/>
          <a:p>
            <a:fld id="{40E20BC5-FB6C-469F-8A68-24C8C6951EB6}" type="slidenum">
              <a:rPr lang="en-GB" smtClean="0"/>
              <a:t>‹#›</a:t>
            </a:fld>
            <a:endParaRPr lang="en-GB"/>
          </a:p>
        </p:txBody>
      </p:sp>
    </p:spTree>
    <p:extLst>
      <p:ext uri="{BB962C8B-B14F-4D97-AF65-F5344CB8AC3E}">
        <p14:creationId xmlns:p14="http://schemas.microsoft.com/office/powerpoint/2010/main" val="21276658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DCE6B-C9B6-50F1-3765-87C566F54073}"/>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51C8FD00-4545-D912-1A92-6366BCFAD7F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85B950F4-CC80-028E-9D84-A1BCC3A3617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F75CAB40-A0FD-17E4-7543-32FDC9BAB1A1}"/>
              </a:ext>
            </a:extLst>
          </p:cNvPr>
          <p:cNvSpPr>
            <a:spLocks noGrp="1"/>
          </p:cNvSpPr>
          <p:nvPr>
            <p:ph type="dt" sz="half" idx="10"/>
          </p:nvPr>
        </p:nvSpPr>
        <p:spPr/>
        <p:txBody>
          <a:bodyPr/>
          <a:lstStyle/>
          <a:p>
            <a:fld id="{5D3768AB-2883-4E68-A12C-DD7ADFCA2ADA}" type="datetimeFigureOut">
              <a:rPr lang="en-GB" smtClean="0"/>
              <a:t>12/09/2025</a:t>
            </a:fld>
            <a:endParaRPr lang="en-GB"/>
          </a:p>
        </p:txBody>
      </p:sp>
      <p:sp>
        <p:nvSpPr>
          <p:cNvPr id="6" name="Footer Placeholder 5">
            <a:extLst>
              <a:ext uri="{FF2B5EF4-FFF2-40B4-BE49-F238E27FC236}">
                <a16:creationId xmlns:a16="http://schemas.microsoft.com/office/drawing/2014/main" id="{BA3B236B-29D7-DE55-A032-5620B91F717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ECB34B-2AAD-8E03-7B68-E12C76C4B5E5}"/>
              </a:ext>
            </a:extLst>
          </p:cNvPr>
          <p:cNvSpPr>
            <a:spLocks noGrp="1"/>
          </p:cNvSpPr>
          <p:nvPr>
            <p:ph type="sldNum" sz="quarter" idx="12"/>
          </p:nvPr>
        </p:nvSpPr>
        <p:spPr/>
        <p:txBody>
          <a:bodyPr/>
          <a:lstStyle/>
          <a:p>
            <a:fld id="{40E20BC5-FB6C-469F-8A68-24C8C6951EB6}" type="slidenum">
              <a:rPr lang="en-GB" smtClean="0"/>
              <a:t>‹#›</a:t>
            </a:fld>
            <a:endParaRPr lang="en-GB"/>
          </a:p>
        </p:txBody>
      </p:sp>
    </p:spTree>
    <p:extLst>
      <p:ext uri="{BB962C8B-B14F-4D97-AF65-F5344CB8AC3E}">
        <p14:creationId xmlns:p14="http://schemas.microsoft.com/office/powerpoint/2010/main" val="51603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EA62B-DEF9-9D3F-B7F2-780167091901}"/>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9FE62AA7-456A-A0E4-1C33-98179B41C8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68076BD-6F3C-F688-0EB6-D1A53C9A084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734A78EB-453B-42CE-17EE-C1DA201CF6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E3BBC96-650A-1E6B-909F-1A501B455B9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B29AFFA0-52C2-3662-ED85-34E777E68E20}"/>
              </a:ext>
            </a:extLst>
          </p:cNvPr>
          <p:cNvSpPr>
            <a:spLocks noGrp="1"/>
          </p:cNvSpPr>
          <p:nvPr>
            <p:ph type="dt" sz="half" idx="10"/>
          </p:nvPr>
        </p:nvSpPr>
        <p:spPr/>
        <p:txBody>
          <a:bodyPr/>
          <a:lstStyle/>
          <a:p>
            <a:fld id="{5D3768AB-2883-4E68-A12C-DD7ADFCA2ADA}" type="datetimeFigureOut">
              <a:rPr lang="en-GB" smtClean="0"/>
              <a:t>12/09/2025</a:t>
            </a:fld>
            <a:endParaRPr lang="en-GB"/>
          </a:p>
        </p:txBody>
      </p:sp>
      <p:sp>
        <p:nvSpPr>
          <p:cNvPr id="8" name="Footer Placeholder 7">
            <a:extLst>
              <a:ext uri="{FF2B5EF4-FFF2-40B4-BE49-F238E27FC236}">
                <a16:creationId xmlns:a16="http://schemas.microsoft.com/office/drawing/2014/main" id="{A102B9BA-517B-621E-D86A-23B112EAC6C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13C6429-E442-026B-7BEC-736882FF1206}"/>
              </a:ext>
            </a:extLst>
          </p:cNvPr>
          <p:cNvSpPr>
            <a:spLocks noGrp="1"/>
          </p:cNvSpPr>
          <p:nvPr>
            <p:ph type="sldNum" sz="quarter" idx="12"/>
          </p:nvPr>
        </p:nvSpPr>
        <p:spPr/>
        <p:txBody>
          <a:bodyPr/>
          <a:lstStyle/>
          <a:p>
            <a:fld id="{40E20BC5-FB6C-469F-8A68-24C8C6951EB6}" type="slidenum">
              <a:rPr lang="en-GB" smtClean="0"/>
              <a:t>‹#›</a:t>
            </a:fld>
            <a:endParaRPr lang="en-GB"/>
          </a:p>
        </p:txBody>
      </p:sp>
    </p:spTree>
    <p:extLst>
      <p:ext uri="{BB962C8B-B14F-4D97-AF65-F5344CB8AC3E}">
        <p14:creationId xmlns:p14="http://schemas.microsoft.com/office/powerpoint/2010/main" val="2473041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9FFDB-FE3E-63EA-8787-FB84449870DE}"/>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560F62C0-1B7A-8AE1-0EF0-2689028AD043}"/>
              </a:ext>
            </a:extLst>
          </p:cNvPr>
          <p:cNvSpPr>
            <a:spLocks noGrp="1"/>
          </p:cNvSpPr>
          <p:nvPr>
            <p:ph type="dt" sz="half" idx="10"/>
          </p:nvPr>
        </p:nvSpPr>
        <p:spPr/>
        <p:txBody>
          <a:bodyPr/>
          <a:lstStyle/>
          <a:p>
            <a:fld id="{5D3768AB-2883-4E68-A12C-DD7ADFCA2ADA}" type="datetimeFigureOut">
              <a:rPr lang="en-GB" smtClean="0"/>
              <a:t>12/09/2025</a:t>
            </a:fld>
            <a:endParaRPr lang="en-GB"/>
          </a:p>
        </p:txBody>
      </p:sp>
      <p:sp>
        <p:nvSpPr>
          <p:cNvPr id="4" name="Footer Placeholder 3">
            <a:extLst>
              <a:ext uri="{FF2B5EF4-FFF2-40B4-BE49-F238E27FC236}">
                <a16:creationId xmlns:a16="http://schemas.microsoft.com/office/drawing/2014/main" id="{3F0C7E99-4EEA-775D-7B8A-5871EFC57E3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E5823B6-9917-0B1E-4A98-7FB984C61228}"/>
              </a:ext>
            </a:extLst>
          </p:cNvPr>
          <p:cNvSpPr>
            <a:spLocks noGrp="1"/>
          </p:cNvSpPr>
          <p:nvPr>
            <p:ph type="sldNum" sz="quarter" idx="12"/>
          </p:nvPr>
        </p:nvSpPr>
        <p:spPr/>
        <p:txBody>
          <a:bodyPr/>
          <a:lstStyle/>
          <a:p>
            <a:fld id="{40E20BC5-FB6C-469F-8A68-24C8C6951EB6}" type="slidenum">
              <a:rPr lang="en-GB" smtClean="0"/>
              <a:t>‹#›</a:t>
            </a:fld>
            <a:endParaRPr lang="en-GB"/>
          </a:p>
        </p:txBody>
      </p:sp>
    </p:spTree>
    <p:extLst>
      <p:ext uri="{BB962C8B-B14F-4D97-AF65-F5344CB8AC3E}">
        <p14:creationId xmlns:p14="http://schemas.microsoft.com/office/powerpoint/2010/main" val="3221094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947353-E164-6B40-7F89-1AAAE2908981}"/>
              </a:ext>
            </a:extLst>
          </p:cNvPr>
          <p:cNvSpPr>
            <a:spLocks noGrp="1"/>
          </p:cNvSpPr>
          <p:nvPr>
            <p:ph type="dt" sz="half" idx="10"/>
          </p:nvPr>
        </p:nvSpPr>
        <p:spPr/>
        <p:txBody>
          <a:bodyPr/>
          <a:lstStyle/>
          <a:p>
            <a:fld id="{5D3768AB-2883-4E68-A12C-DD7ADFCA2ADA}" type="datetimeFigureOut">
              <a:rPr lang="en-GB" smtClean="0"/>
              <a:t>12/09/2025</a:t>
            </a:fld>
            <a:endParaRPr lang="en-GB"/>
          </a:p>
        </p:txBody>
      </p:sp>
      <p:sp>
        <p:nvSpPr>
          <p:cNvPr id="3" name="Footer Placeholder 2">
            <a:extLst>
              <a:ext uri="{FF2B5EF4-FFF2-40B4-BE49-F238E27FC236}">
                <a16:creationId xmlns:a16="http://schemas.microsoft.com/office/drawing/2014/main" id="{B5E02049-AA17-BDB2-26F5-5AEA16DB95A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8D17119-E576-718A-197F-FAFE4A0D44E2}"/>
              </a:ext>
            </a:extLst>
          </p:cNvPr>
          <p:cNvSpPr>
            <a:spLocks noGrp="1"/>
          </p:cNvSpPr>
          <p:nvPr>
            <p:ph type="sldNum" sz="quarter" idx="12"/>
          </p:nvPr>
        </p:nvSpPr>
        <p:spPr/>
        <p:txBody>
          <a:bodyPr/>
          <a:lstStyle/>
          <a:p>
            <a:fld id="{40E20BC5-FB6C-469F-8A68-24C8C6951EB6}" type="slidenum">
              <a:rPr lang="en-GB" smtClean="0"/>
              <a:t>‹#›</a:t>
            </a:fld>
            <a:endParaRPr lang="en-GB"/>
          </a:p>
        </p:txBody>
      </p:sp>
    </p:spTree>
    <p:extLst>
      <p:ext uri="{BB962C8B-B14F-4D97-AF65-F5344CB8AC3E}">
        <p14:creationId xmlns:p14="http://schemas.microsoft.com/office/powerpoint/2010/main" val="3230632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56C75-63D6-498D-6806-55269FB6A91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C910D238-1E00-7B71-C442-7F4EF1D340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BE423FAF-70AB-1CB1-A25C-519D0DE5CD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752AA65-6222-8DFE-8FEA-D1593C2ECB08}"/>
              </a:ext>
            </a:extLst>
          </p:cNvPr>
          <p:cNvSpPr>
            <a:spLocks noGrp="1"/>
          </p:cNvSpPr>
          <p:nvPr>
            <p:ph type="dt" sz="half" idx="10"/>
          </p:nvPr>
        </p:nvSpPr>
        <p:spPr/>
        <p:txBody>
          <a:bodyPr/>
          <a:lstStyle/>
          <a:p>
            <a:fld id="{5D3768AB-2883-4E68-A12C-DD7ADFCA2ADA}" type="datetimeFigureOut">
              <a:rPr lang="en-GB" smtClean="0"/>
              <a:t>12/09/2025</a:t>
            </a:fld>
            <a:endParaRPr lang="en-GB"/>
          </a:p>
        </p:txBody>
      </p:sp>
      <p:sp>
        <p:nvSpPr>
          <p:cNvPr id="6" name="Footer Placeholder 5">
            <a:extLst>
              <a:ext uri="{FF2B5EF4-FFF2-40B4-BE49-F238E27FC236}">
                <a16:creationId xmlns:a16="http://schemas.microsoft.com/office/drawing/2014/main" id="{90074D02-DFBA-2742-8374-29AF8220A47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C86D643-E1FC-39A9-E1C0-BF9252DE1635}"/>
              </a:ext>
            </a:extLst>
          </p:cNvPr>
          <p:cNvSpPr>
            <a:spLocks noGrp="1"/>
          </p:cNvSpPr>
          <p:nvPr>
            <p:ph type="sldNum" sz="quarter" idx="12"/>
          </p:nvPr>
        </p:nvSpPr>
        <p:spPr/>
        <p:txBody>
          <a:bodyPr/>
          <a:lstStyle/>
          <a:p>
            <a:fld id="{40E20BC5-FB6C-469F-8A68-24C8C6951EB6}" type="slidenum">
              <a:rPr lang="en-GB" smtClean="0"/>
              <a:t>‹#›</a:t>
            </a:fld>
            <a:endParaRPr lang="en-GB"/>
          </a:p>
        </p:txBody>
      </p:sp>
    </p:spTree>
    <p:extLst>
      <p:ext uri="{BB962C8B-B14F-4D97-AF65-F5344CB8AC3E}">
        <p14:creationId xmlns:p14="http://schemas.microsoft.com/office/powerpoint/2010/main" val="2554013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F20D1-4857-E9BF-C9B1-3ACECD30110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691F9380-8402-12FF-6040-80974FC8F2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6FBE90C-CEEE-1041-0E92-DEF95C4DD3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B175CFB-74A4-1210-E607-8899B26A45DC}"/>
              </a:ext>
            </a:extLst>
          </p:cNvPr>
          <p:cNvSpPr>
            <a:spLocks noGrp="1"/>
          </p:cNvSpPr>
          <p:nvPr>
            <p:ph type="dt" sz="half" idx="10"/>
          </p:nvPr>
        </p:nvSpPr>
        <p:spPr/>
        <p:txBody>
          <a:bodyPr/>
          <a:lstStyle/>
          <a:p>
            <a:fld id="{5D3768AB-2883-4E68-A12C-DD7ADFCA2ADA}" type="datetimeFigureOut">
              <a:rPr lang="en-GB" smtClean="0"/>
              <a:t>12/09/2025</a:t>
            </a:fld>
            <a:endParaRPr lang="en-GB"/>
          </a:p>
        </p:txBody>
      </p:sp>
      <p:sp>
        <p:nvSpPr>
          <p:cNvPr id="6" name="Footer Placeholder 5">
            <a:extLst>
              <a:ext uri="{FF2B5EF4-FFF2-40B4-BE49-F238E27FC236}">
                <a16:creationId xmlns:a16="http://schemas.microsoft.com/office/drawing/2014/main" id="{88600DE5-C9C2-7976-20DA-7417824E1E9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12C4A4D-49CB-C2C3-3D75-5E3C7BE6B30A}"/>
              </a:ext>
            </a:extLst>
          </p:cNvPr>
          <p:cNvSpPr>
            <a:spLocks noGrp="1"/>
          </p:cNvSpPr>
          <p:nvPr>
            <p:ph type="sldNum" sz="quarter" idx="12"/>
          </p:nvPr>
        </p:nvSpPr>
        <p:spPr/>
        <p:txBody>
          <a:bodyPr/>
          <a:lstStyle/>
          <a:p>
            <a:fld id="{40E20BC5-FB6C-469F-8A68-24C8C6951EB6}" type="slidenum">
              <a:rPr lang="en-GB" smtClean="0"/>
              <a:t>‹#›</a:t>
            </a:fld>
            <a:endParaRPr lang="en-GB"/>
          </a:p>
        </p:txBody>
      </p:sp>
    </p:spTree>
    <p:extLst>
      <p:ext uri="{BB962C8B-B14F-4D97-AF65-F5344CB8AC3E}">
        <p14:creationId xmlns:p14="http://schemas.microsoft.com/office/powerpoint/2010/main" val="3119057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703263-8110-EAA2-7196-827A94E414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51108492-7B64-3392-D305-00498213BF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CEE8EAF-4E62-0095-4273-C1BC8209AB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D3768AB-2883-4E68-A12C-DD7ADFCA2ADA}" type="datetimeFigureOut">
              <a:rPr lang="en-GB" smtClean="0"/>
              <a:t>12/09/2025</a:t>
            </a:fld>
            <a:endParaRPr lang="en-GB"/>
          </a:p>
        </p:txBody>
      </p:sp>
      <p:sp>
        <p:nvSpPr>
          <p:cNvPr id="5" name="Footer Placeholder 4">
            <a:extLst>
              <a:ext uri="{FF2B5EF4-FFF2-40B4-BE49-F238E27FC236}">
                <a16:creationId xmlns:a16="http://schemas.microsoft.com/office/drawing/2014/main" id="{A70933AF-6003-FF5C-7DCD-DD77A36FA3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BAA7EA46-E825-20BA-1400-820BFE3034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0E20BC5-FB6C-469F-8A68-24C8C6951EB6}" type="slidenum">
              <a:rPr lang="en-GB" smtClean="0"/>
              <a:t>‹#›</a:t>
            </a:fld>
            <a:endParaRPr lang="en-GB"/>
          </a:p>
        </p:txBody>
      </p:sp>
    </p:spTree>
    <p:extLst>
      <p:ext uri="{BB962C8B-B14F-4D97-AF65-F5344CB8AC3E}">
        <p14:creationId xmlns:p14="http://schemas.microsoft.com/office/powerpoint/2010/main" val="22521766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6B1B7-079D-583D-4F98-6AAC38BBEC98}"/>
              </a:ext>
            </a:extLst>
          </p:cNvPr>
          <p:cNvSpPr>
            <a:spLocks noGrp="1"/>
          </p:cNvSpPr>
          <p:nvPr>
            <p:ph type="title"/>
          </p:nvPr>
        </p:nvSpPr>
        <p:spPr/>
        <p:txBody>
          <a:bodyPr/>
          <a:lstStyle/>
          <a:p>
            <a:pPr algn="ctr"/>
            <a:r>
              <a:rPr lang="en-GB" dirty="0"/>
              <a:t>Welcome to Napo</a:t>
            </a:r>
          </a:p>
        </p:txBody>
      </p:sp>
      <p:pic>
        <p:nvPicPr>
          <p:cNvPr id="5" name="Content Placeholder 4">
            <a:extLst>
              <a:ext uri="{FF2B5EF4-FFF2-40B4-BE49-F238E27FC236}">
                <a16:creationId xmlns:a16="http://schemas.microsoft.com/office/drawing/2014/main" id="{A6DD011E-63E0-5410-F446-3024B23C1C5C}"/>
              </a:ext>
            </a:extLst>
          </p:cNvPr>
          <p:cNvPicPr preferRelativeResize="0">
            <a:picLocks noGrp="1"/>
          </p:cNvPicPr>
          <p:nvPr>
            <p:ph idx="1"/>
          </p:nvPr>
        </p:nvPicPr>
        <p:blipFill>
          <a:blip r:embed="rId3"/>
          <a:stretch>
            <a:fillRect/>
          </a:stretch>
        </p:blipFill>
        <p:spPr>
          <a:xfrm>
            <a:off x="3512875" y="1690688"/>
            <a:ext cx="5166250" cy="4351338"/>
          </a:xfrm>
        </p:spPr>
      </p:pic>
    </p:spTree>
    <p:extLst>
      <p:ext uri="{BB962C8B-B14F-4D97-AF65-F5344CB8AC3E}">
        <p14:creationId xmlns:p14="http://schemas.microsoft.com/office/powerpoint/2010/main" val="20709645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B4500-8F4B-53DD-67B7-523CCFF9E109}"/>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9209C2D9-E4EC-6F3B-04D5-E52157428618}"/>
              </a:ext>
            </a:extLst>
          </p:cNvPr>
          <p:cNvPicPr>
            <a:picLocks noGrp="1" noChangeAspect="1"/>
          </p:cNvPicPr>
          <p:nvPr>
            <p:ph idx="1"/>
          </p:nvPr>
        </p:nvPicPr>
        <p:blipFill>
          <a:blip r:embed="rId3"/>
          <a:stretch>
            <a:fillRect/>
          </a:stretch>
        </p:blipFill>
        <p:spPr>
          <a:xfrm>
            <a:off x="3512875" y="1825625"/>
            <a:ext cx="5166250" cy="4351338"/>
          </a:xfrm>
        </p:spPr>
      </p:pic>
    </p:spTree>
    <p:extLst>
      <p:ext uri="{BB962C8B-B14F-4D97-AF65-F5344CB8AC3E}">
        <p14:creationId xmlns:p14="http://schemas.microsoft.com/office/powerpoint/2010/main" val="38341181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7C5C9-0CC9-7BDE-9FAE-0B8D2AA62D69}"/>
              </a:ext>
            </a:extLst>
          </p:cNvPr>
          <p:cNvSpPr>
            <a:spLocks noGrp="1"/>
          </p:cNvSpPr>
          <p:nvPr>
            <p:ph type="title"/>
          </p:nvPr>
        </p:nvSpPr>
        <p:spPr/>
        <p:txBody>
          <a:bodyPr/>
          <a:lstStyle/>
          <a:p>
            <a:r>
              <a:rPr lang="en-GB" dirty="0"/>
              <a:t>Because of unions…</a:t>
            </a:r>
          </a:p>
        </p:txBody>
      </p:sp>
      <p:pic>
        <p:nvPicPr>
          <p:cNvPr id="5" name="Content Placeholder 4">
            <a:extLst>
              <a:ext uri="{FF2B5EF4-FFF2-40B4-BE49-F238E27FC236}">
                <a16:creationId xmlns:a16="http://schemas.microsoft.com/office/drawing/2014/main" id="{94653084-DA62-069E-7DE3-4ADA026C79FB}"/>
              </a:ext>
            </a:extLst>
          </p:cNvPr>
          <p:cNvPicPr>
            <a:picLocks noGrp="1" noChangeAspect="1"/>
          </p:cNvPicPr>
          <p:nvPr>
            <p:ph idx="1"/>
          </p:nvPr>
        </p:nvPicPr>
        <p:blipFill>
          <a:blip r:embed="rId3"/>
          <a:stretch>
            <a:fillRect/>
          </a:stretch>
        </p:blipFill>
        <p:spPr>
          <a:xfrm>
            <a:off x="3512875" y="1825625"/>
            <a:ext cx="5166250" cy="4351338"/>
          </a:xfrm>
        </p:spPr>
      </p:pic>
    </p:spTree>
    <p:extLst>
      <p:ext uri="{BB962C8B-B14F-4D97-AF65-F5344CB8AC3E}">
        <p14:creationId xmlns:p14="http://schemas.microsoft.com/office/powerpoint/2010/main" val="41709850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C4E97-47BA-770F-0BBA-765D5DB05770}"/>
              </a:ext>
            </a:extLst>
          </p:cNvPr>
          <p:cNvSpPr>
            <a:spLocks noGrp="1"/>
          </p:cNvSpPr>
          <p:nvPr>
            <p:ph type="title"/>
          </p:nvPr>
        </p:nvSpPr>
        <p:spPr/>
        <p:txBody>
          <a:bodyPr/>
          <a:lstStyle/>
          <a:p>
            <a:pPr algn="ctr"/>
            <a:r>
              <a:rPr lang="en-GB" dirty="0"/>
              <a:t>Join us</a:t>
            </a:r>
          </a:p>
        </p:txBody>
      </p:sp>
      <p:sp>
        <p:nvSpPr>
          <p:cNvPr id="3" name="Content Placeholder 2">
            <a:extLst>
              <a:ext uri="{FF2B5EF4-FFF2-40B4-BE49-F238E27FC236}">
                <a16:creationId xmlns:a16="http://schemas.microsoft.com/office/drawing/2014/main" id="{7C0C0D48-2539-F028-81F6-6E4ABA29F5A3}"/>
              </a:ext>
            </a:extLst>
          </p:cNvPr>
          <p:cNvSpPr>
            <a:spLocks noGrp="1"/>
          </p:cNvSpPr>
          <p:nvPr>
            <p:ph sz="half" idx="1"/>
          </p:nvPr>
        </p:nvSpPr>
        <p:spPr>
          <a:xfrm>
            <a:off x="851647" y="1825625"/>
            <a:ext cx="5181600" cy="4351338"/>
          </a:xfrm>
        </p:spPr>
        <p:txBody>
          <a:bodyPr>
            <a:normAutofit/>
          </a:bodyPr>
          <a:lstStyle/>
          <a:p>
            <a:r>
              <a:rPr lang="en-GB" dirty="0"/>
              <a:t>Professionalism</a:t>
            </a:r>
          </a:p>
          <a:p>
            <a:r>
              <a:rPr lang="en-GB" dirty="0"/>
              <a:t>Support</a:t>
            </a:r>
          </a:p>
          <a:p>
            <a:r>
              <a:rPr lang="en-GB" dirty="0"/>
              <a:t>Strength</a:t>
            </a:r>
          </a:p>
          <a:p>
            <a:r>
              <a:rPr lang="en-GB" dirty="0"/>
              <a:t>Solidarity </a:t>
            </a:r>
          </a:p>
          <a:p>
            <a:pPr marL="0" indent="0">
              <a:buNone/>
            </a:pPr>
            <a:endParaRPr lang="en-GB" dirty="0"/>
          </a:p>
          <a:p>
            <a:pPr marL="0" indent="0">
              <a:buNone/>
            </a:pPr>
            <a:r>
              <a:rPr lang="en-GB" dirty="0"/>
              <a:t>Want to know more?</a:t>
            </a:r>
          </a:p>
          <a:p>
            <a:r>
              <a:rPr lang="en-GB" dirty="0"/>
              <a:t>Contact local reps</a:t>
            </a:r>
          </a:p>
          <a:p>
            <a:r>
              <a:rPr lang="en-GB" dirty="0"/>
              <a:t>Email info@napo.org.uk</a:t>
            </a:r>
          </a:p>
        </p:txBody>
      </p:sp>
      <p:sp>
        <p:nvSpPr>
          <p:cNvPr id="4" name="Content Placeholder 3">
            <a:extLst>
              <a:ext uri="{FF2B5EF4-FFF2-40B4-BE49-F238E27FC236}">
                <a16:creationId xmlns:a16="http://schemas.microsoft.com/office/drawing/2014/main" id="{E6CDFD21-B9E9-4E19-DFED-59B8EF8BF44E}"/>
              </a:ext>
            </a:extLst>
          </p:cNvPr>
          <p:cNvSpPr>
            <a:spLocks noGrp="1"/>
          </p:cNvSpPr>
          <p:nvPr>
            <p:ph sz="half" idx="2"/>
          </p:nvPr>
        </p:nvSpPr>
        <p:spPr/>
        <p:txBody>
          <a:bodyPr>
            <a:normAutofit/>
          </a:bodyPr>
          <a:lstStyle/>
          <a:p>
            <a:r>
              <a:rPr lang="en-GB" dirty="0"/>
              <a:t>Join here or visit www.napo.org.uk</a:t>
            </a:r>
          </a:p>
        </p:txBody>
      </p:sp>
      <p:pic>
        <p:nvPicPr>
          <p:cNvPr id="6" name="Picture 5">
            <a:extLst>
              <a:ext uri="{FF2B5EF4-FFF2-40B4-BE49-F238E27FC236}">
                <a16:creationId xmlns:a16="http://schemas.microsoft.com/office/drawing/2014/main" id="{AC85152F-EBD1-55E4-7E05-A808F1389CBA}"/>
              </a:ext>
            </a:extLst>
          </p:cNvPr>
          <p:cNvPicPr>
            <a:picLocks noChangeAspect="1"/>
          </p:cNvPicPr>
          <p:nvPr/>
        </p:nvPicPr>
        <p:blipFill>
          <a:blip r:embed="rId3"/>
          <a:stretch>
            <a:fillRect/>
          </a:stretch>
        </p:blipFill>
        <p:spPr>
          <a:xfrm>
            <a:off x="7037231" y="2778846"/>
            <a:ext cx="3451538" cy="3378740"/>
          </a:xfrm>
          <a:prstGeom prst="rect">
            <a:avLst/>
          </a:prstGeom>
        </p:spPr>
      </p:pic>
    </p:spTree>
    <p:extLst>
      <p:ext uri="{BB962C8B-B14F-4D97-AF65-F5344CB8AC3E}">
        <p14:creationId xmlns:p14="http://schemas.microsoft.com/office/powerpoint/2010/main" val="6035128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8C05D-807A-EA53-0BAF-5FFADEBD78B5}"/>
              </a:ext>
            </a:extLst>
          </p:cNvPr>
          <p:cNvSpPr>
            <a:spLocks noGrp="1"/>
          </p:cNvSpPr>
          <p:nvPr>
            <p:ph type="title"/>
          </p:nvPr>
        </p:nvSpPr>
        <p:spPr/>
        <p:txBody>
          <a:bodyPr/>
          <a:lstStyle/>
          <a:p>
            <a:r>
              <a:rPr lang="en-GB" dirty="0"/>
              <a:t>Join over 6 million people who are part of the trade union movement</a:t>
            </a:r>
          </a:p>
        </p:txBody>
      </p:sp>
      <p:pic>
        <p:nvPicPr>
          <p:cNvPr id="5" name="Content Placeholder 4">
            <a:extLst>
              <a:ext uri="{FF2B5EF4-FFF2-40B4-BE49-F238E27FC236}">
                <a16:creationId xmlns:a16="http://schemas.microsoft.com/office/drawing/2014/main" id="{9B086860-E10D-8515-98E8-3DAAB8285965}"/>
              </a:ext>
            </a:extLst>
          </p:cNvPr>
          <p:cNvPicPr>
            <a:picLocks noGrp="1" noChangeAspect="1"/>
          </p:cNvPicPr>
          <p:nvPr>
            <p:ph idx="1"/>
          </p:nvPr>
        </p:nvPicPr>
        <p:blipFill>
          <a:blip r:embed="rId3"/>
          <a:stretch>
            <a:fillRect/>
          </a:stretch>
        </p:blipFill>
        <p:spPr>
          <a:xfrm>
            <a:off x="3512875" y="1825625"/>
            <a:ext cx="5166250" cy="4351338"/>
          </a:xfrm>
        </p:spPr>
      </p:pic>
    </p:spTree>
    <p:extLst>
      <p:ext uri="{BB962C8B-B14F-4D97-AF65-F5344CB8AC3E}">
        <p14:creationId xmlns:p14="http://schemas.microsoft.com/office/powerpoint/2010/main" val="5942679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B561A-6100-F8D0-E3E6-A2F17F6C80B6}"/>
              </a:ext>
            </a:extLst>
          </p:cNvPr>
          <p:cNvSpPr>
            <a:spLocks noGrp="1"/>
          </p:cNvSpPr>
          <p:nvPr>
            <p:ph type="title"/>
          </p:nvPr>
        </p:nvSpPr>
        <p:spPr/>
        <p:txBody>
          <a:bodyPr/>
          <a:lstStyle/>
          <a:p>
            <a:r>
              <a:rPr lang="en-GB" dirty="0"/>
              <a:t>Napo is the union for all people who work in Probation and Family Courts</a:t>
            </a:r>
          </a:p>
        </p:txBody>
      </p:sp>
      <p:pic>
        <p:nvPicPr>
          <p:cNvPr id="7" name="Content Placeholder 6">
            <a:extLst>
              <a:ext uri="{FF2B5EF4-FFF2-40B4-BE49-F238E27FC236}">
                <a16:creationId xmlns:a16="http://schemas.microsoft.com/office/drawing/2014/main" id="{57A78A07-734E-F69A-66DF-06559534B2C2}"/>
              </a:ext>
            </a:extLst>
          </p:cNvPr>
          <p:cNvPicPr>
            <a:picLocks noGrp="1" noChangeAspect="1"/>
          </p:cNvPicPr>
          <p:nvPr>
            <p:ph idx="1"/>
          </p:nvPr>
        </p:nvPicPr>
        <p:blipFill>
          <a:blip r:embed="rId3"/>
          <a:stretch>
            <a:fillRect/>
          </a:stretch>
        </p:blipFill>
        <p:spPr>
          <a:xfrm>
            <a:off x="3512875" y="1825625"/>
            <a:ext cx="5166250" cy="4351338"/>
          </a:xfrm>
        </p:spPr>
      </p:pic>
    </p:spTree>
    <p:extLst>
      <p:ext uri="{BB962C8B-B14F-4D97-AF65-F5344CB8AC3E}">
        <p14:creationId xmlns:p14="http://schemas.microsoft.com/office/powerpoint/2010/main" val="125060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4DABD-1B20-9DD7-6059-1A1BB3A7A7D1}"/>
              </a:ext>
            </a:extLst>
          </p:cNvPr>
          <p:cNvSpPr>
            <a:spLocks noGrp="1"/>
          </p:cNvSpPr>
          <p:nvPr>
            <p:ph type="title"/>
          </p:nvPr>
        </p:nvSpPr>
        <p:spPr/>
        <p:txBody>
          <a:bodyPr/>
          <a:lstStyle/>
          <a:p>
            <a:r>
              <a:rPr lang="en-GB" dirty="0"/>
              <a:t>We listen to our members and we act on your behalf</a:t>
            </a:r>
          </a:p>
        </p:txBody>
      </p:sp>
      <p:pic>
        <p:nvPicPr>
          <p:cNvPr id="7" name="Content Placeholder 6">
            <a:extLst>
              <a:ext uri="{FF2B5EF4-FFF2-40B4-BE49-F238E27FC236}">
                <a16:creationId xmlns:a16="http://schemas.microsoft.com/office/drawing/2014/main" id="{0E1634C2-8F8A-B355-0015-56CD0443B216}"/>
              </a:ext>
            </a:extLst>
          </p:cNvPr>
          <p:cNvPicPr>
            <a:picLocks noGrp="1" noChangeAspect="1"/>
          </p:cNvPicPr>
          <p:nvPr>
            <p:ph idx="1"/>
          </p:nvPr>
        </p:nvPicPr>
        <p:blipFill>
          <a:blip r:embed="rId3"/>
          <a:stretch>
            <a:fillRect/>
          </a:stretch>
        </p:blipFill>
        <p:spPr>
          <a:xfrm>
            <a:off x="3512875" y="1825625"/>
            <a:ext cx="5166250" cy="4351338"/>
          </a:xfrm>
        </p:spPr>
      </p:pic>
    </p:spTree>
    <p:extLst>
      <p:ext uri="{BB962C8B-B14F-4D97-AF65-F5344CB8AC3E}">
        <p14:creationId xmlns:p14="http://schemas.microsoft.com/office/powerpoint/2010/main" val="39644795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F3AD2-7AC2-44F5-7768-6735F45AFAB0}"/>
              </a:ext>
            </a:extLst>
          </p:cNvPr>
          <p:cNvSpPr>
            <a:spLocks noGrp="1"/>
          </p:cNvSpPr>
          <p:nvPr>
            <p:ph type="title"/>
          </p:nvPr>
        </p:nvSpPr>
        <p:spPr/>
        <p:txBody>
          <a:bodyPr/>
          <a:lstStyle/>
          <a:p>
            <a:r>
              <a:rPr lang="en-GB" dirty="0"/>
              <a:t>Negotiation and Consultation</a:t>
            </a:r>
          </a:p>
        </p:txBody>
      </p:sp>
      <p:pic>
        <p:nvPicPr>
          <p:cNvPr id="5" name="Content Placeholder 4">
            <a:extLst>
              <a:ext uri="{FF2B5EF4-FFF2-40B4-BE49-F238E27FC236}">
                <a16:creationId xmlns:a16="http://schemas.microsoft.com/office/drawing/2014/main" id="{5D739ACF-A2D4-F39C-82FB-26D7B92292D6}"/>
              </a:ext>
            </a:extLst>
          </p:cNvPr>
          <p:cNvPicPr>
            <a:picLocks noGrp="1" noChangeAspect="1"/>
          </p:cNvPicPr>
          <p:nvPr>
            <p:ph idx="1"/>
          </p:nvPr>
        </p:nvPicPr>
        <p:blipFill>
          <a:blip r:embed="rId3"/>
          <a:stretch>
            <a:fillRect/>
          </a:stretch>
        </p:blipFill>
        <p:spPr>
          <a:xfrm>
            <a:off x="3512875" y="1825625"/>
            <a:ext cx="5166250" cy="4351338"/>
          </a:xfrm>
        </p:spPr>
      </p:pic>
    </p:spTree>
    <p:extLst>
      <p:ext uri="{BB962C8B-B14F-4D97-AF65-F5344CB8AC3E}">
        <p14:creationId xmlns:p14="http://schemas.microsoft.com/office/powerpoint/2010/main" val="31919733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319C5-52EF-5521-41A2-B2B3879AA5CD}"/>
              </a:ext>
            </a:extLst>
          </p:cNvPr>
          <p:cNvSpPr>
            <a:spLocks noGrp="1"/>
          </p:cNvSpPr>
          <p:nvPr>
            <p:ph type="title"/>
          </p:nvPr>
        </p:nvSpPr>
        <p:spPr/>
        <p:txBody>
          <a:bodyPr/>
          <a:lstStyle/>
          <a:p>
            <a:r>
              <a:rPr lang="en-GB" dirty="0"/>
              <a:t>Napo in workplaces</a:t>
            </a:r>
          </a:p>
        </p:txBody>
      </p:sp>
      <p:pic>
        <p:nvPicPr>
          <p:cNvPr id="7" name="Content Placeholder 6">
            <a:extLst>
              <a:ext uri="{FF2B5EF4-FFF2-40B4-BE49-F238E27FC236}">
                <a16:creationId xmlns:a16="http://schemas.microsoft.com/office/drawing/2014/main" id="{23455CE6-350C-1341-0365-1C684D3E347F}"/>
              </a:ext>
            </a:extLst>
          </p:cNvPr>
          <p:cNvPicPr>
            <a:picLocks noGrp="1" noChangeAspect="1"/>
          </p:cNvPicPr>
          <p:nvPr>
            <p:ph idx="1"/>
          </p:nvPr>
        </p:nvPicPr>
        <p:blipFill>
          <a:blip r:embed="rId3"/>
          <a:stretch>
            <a:fillRect/>
          </a:stretch>
        </p:blipFill>
        <p:spPr>
          <a:xfrm>
            <a:off x="3512875" y="1825625"/>
            <a:ext cx="5166250" cy="4351338"/>
          </a:xfrm>
        </p:spPr>
      </p:pic>
    </p:spTree>
    <p:extLst>
      <p:ext uri="{BB962C8B-B14F-4D97-AF65-F5344CB8AC3E}">
        <p14:creationId xmlns:p14="http://schemas.microsoft.com/office/powerpoint/2010/main" val="20923889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CF32E-756A-F063-7976-7A5431A54329}"/>
              </a:ext>
            </a:extLst>
          </p:cNvPr>
          <p:cNvSpPr>
            <a:spLocks noGrp="1"/>
          </p:cNvSpPr>
          <p:nvPr>
            <p:ph type="title"/>
          </p:nvPr>
        </p:nvSpPr>
        <p:spPr/>
        <p:txBody>
          <a:bodyPr/>
          <a:lstStyle/>
          <a:p>
            <a:r>
              <a:rPr lang="en-GB" dirty="0"/>
              <a:t>Standing up for members</a:t>
            </a:r>
          </a:p>
        </p:txBody>
      </p:sp>
      <p:pic>
        <p:nvPicPr>
          <p:cNvPr id="5" name="Content Placeholder 4">
            <a:extLst>
              <a:ext uri="{FF2B5EF4-FFF2-40B4-BE49-F238E27FC236}">
                <a16:creationId xmlns:a16="http://schemas.microsoft.com/office/drawing/2014/main" id="{2142DC05-DCDA-E3E0-C94B-14A4045588F8}"/>
              </a:ext>
            </a:extLst>
          </p:cNvPr>
          <p:cNvPicPr>
            <a:picLocks noGrp="1" noChangeAspect="1"/>
          </p:cNvPicPr>
          <p:nvPr>
            <p:ph idx="1"/>
          </p:nvPr>
        </p:nvPicPr>
        <p:blipFill>
          <a:blip r:embed="rId3"/>
          <a:stretch>
            <a:fillRect/>
          </a:stretch>
        </p:blipFill>
        <p:spPr>
          <a:xfrm>
            <a:off x="3512875" y="1825625"/>
            <a:ext cx="5166250" cy="4351338"/>
          </a:xfrm>
        </p:spPr>
      </p:pic>
    </p:spTree>
    <p:extLst>
      <p:ext uri="{BB962C8B-B14F-4D97-AF65-F5344CB8AC3E}">
        <p14:creationId xmlns:p14="http://schemas.microsoft.com/office/powerpoint/2010/main" val="29017619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47298-8F0B-3136-A2C5-CA97C1BF1489}"/>
              </a:ext>
            </a:extLst>
          </p:cNvPr>
          <p:cNvSpPr>
            <a:spLocks noGrp="1"/>
          </p:cNvSpPr>
          <p:nvPr>
            <p:ph type="title"/>
          </p:nvPr>
        </p:nvSpPr>
        <p:spPr/>
        <p:txBody>
          <a:bodyPr/>
          <a:lstStyle/>
          <a:p>
            <a:r>
              <a:rPr lang="en-GB" dirty="0"/>
              <a:t>Napo’s reps</a:t>
            </a:r>
          </a:p>
        </p:txBody>
      </p:sp>
      <p:pic>
        <p:nvPicPr>
          <p:cNvPr id="5" name="Content Placeholder 4">
            <a:extLst>
              <a:ext uri="{FF2B5EF4-FFF2-40B4-BE49-F238E27FC236}">
                <a16:creationId xmlns:a16="http://schemas.microsoft.com/office/drawing/2014/main" id="{1C3428E9-8C6B-D80F-E7E3-69EFE1B652B6}"/>
              </a:ext>
            </a:extLst>
          </p:cNvPr>
          <p:cNvPicPr>
            <a:picLocks noGrp="1" noChangeAspect="1"/>
          </p:cNvPicPr>
          <p:nvPr>
            <p:ph idx="1"/>
          </p:nvPr>
        </p:nvPicPr>
        <p:blipFill>
          <a:blip r:embed="rId3"/>
          <a:stretch>
            <a:fillRect/>
          </a:stretch>
        </p:blipFill>
        <p:spPr>
          <a:xfrm>
            <a:off x="3512875" y="1825625"/>
            <a:ext cx="5166250" cy="4351338"/>
          </a:xfrm>
        </p:spPr>
      </p:pic>
    </p:spTree>
    <p:extLst>
      <p:ext uri="{BB962C8B-B14F-4D97-AF65-F5344CB8AC3E}">
        <p14:creationId xmlns:p14="http://schemas.microsoft.com/office/powerpoint/2010/main" val="32538961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823D9-F2AC-D1CE-2E65-0EA65997B778}"/>
              </a:ext>
            </a:extLst>
          </p:cNvPr>
          <p:cNvSpPr>
            <a:spLocks noGrp="1"/>
          </p:cNvSpPr>
          <p:nvPr>
            <p:ph type="title"/>
          </p:nvPr>
        </p:nvSpPr>
        <p:spPr/>
        <p:txBody>
          <a:bodyPr/>
          <a:lstStyle/>
          <a:p>
            <a:r>
              <a:rPr lang="en-GB" dirty="0"/>
              <a:t>We support members through formal processes</a:t>
            </a:r>
          </a:p>
        </p:txBody>
      </p:sp>
      <p:pic>
        <p:nvPicPr>
          <p:cNvPr id="5" name="Content Placeholder 4">
            <a:extLst>
              <a:ext uri="{FF2B5EF4-FFF2-40B4-BE49-F238E27FC236}">
                <a16:creationId xmlns:a16="http://schemas.microsoft.com/office/drawing/2014/main" id="{FBA0F006-B39F-B1EA-C857-4F7580870CB7}"/>
              </a:ext>
            </a:extLst>
          </p:cNvPr>
          <p:cNvPicPr>
            <a:picLocks noGrp="1" noChangeAspect="1"/>
          </p:cNvPicPr>
          <p:nvPr>
            <p:ph idx="1"/>
          </p:nvPr>
        </p:nvPicPr>
        <p:blipFill>
          <a:blip r:embed="rId3"/>
          <a:stretch>
            <a:fillRect/>
          </a:stretch>
        </p:blipFill>
        <p:spPr>
          <a:xfrm>
            <a:off x="3512875" y="1825625"/>
            <a:ext cx="5166250" cy="4351338"/>
          </a:xfrm>
        </p:spPr>
      </p:pic>
    </p:spTree>
    <p:extLst>
      <p:ext uri="{BB962C8B-B14F-4D97-AF65-F5344CB8AC3E}">
        <p14:creationId xmlns:p14="http://schemas.microsoft.com/office/powerpoint/2010/main" val="6610281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33D426D033DF6468EDE506194C39875" ma:contentTypeVersion="14" ma:contentTypeDescription="Create a new document." ma:contentTypeScope="" ma:versionID="1ef2c14fc33edf6dfb9fd0f7522e7caa">
  <xsd:schema xmlns:xsd="http://www.w3.org/2001/XMLSchema" xmlns:xs="http://www.w3.org/2001/XMLSchema" xmlns:p="http://schemas.microsoft.com/office/2006/metadata/properties" xmlns:ns3="b1a7f223-3ca3-427d-b73a-4fd95346ac7f" xmlns:ns4="85531b20-6889-47c3-9f10-c51ed26914ce" targetNamespace="http://schemas.microsoft.com/office/2006/metadata/properties" ma:root="true" ma:fieldsID="c4d2bd6b14aab5d687c2d646cc1f6715" ns3:_="" ns4:_="">
    <xsd:import namespace="b1a7f223-3ca3-427d-b73a-4fd95346ac7f"/>
    <xsd:import namespace="85531b20-6889-47c3-9f10-c51ed26914ce"/>
    <xsd:element name="properties">
      <xsd:complexType>
        <xsd:sequence>
          <xsd:element name="documentManagement">
            <xsd:complexType>
              <xsd:all>
                <xsd:element ref="ns3:_activity" minOccurs="0"/>
                <xsd:element ref="ns4:SharedWithUsers" minOccurs="0"/>
                <xsd:element ref="ns4:SharedWithDetails" minOccurs="0"/>
                <xsd:element ref="ns4:SharingHintHash" minOccurs="0"/>
                <xsd:element ref="ns3:MediaServiceMetadata" minOccurs="0"/>
                <xsd:element ref="ns3:MediaServiceFastMetadata" minOccurs="0"/>
                <xsd:element ref="ns3:MediaServiceDateTaken" minOccurs="0"/>
                <xsd:element ref="ns3:MediaServiceObjectDetectorVersions" minOccurs="0"/>
                <xsd:element ref="ns3:MediaServiceAutoTags" minOccurs="0"/>
                <xsd:element ref="ns3:MediaLengthInSeconds" minOccurs="0"/>
                <xsd:element ref="ns3:MediaServiceGenerationTime" minOccurs="0"/>
                <xsd:element ref="ns3:MediaServiceEventHashCode"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a7f223-3ca3-427d-b73a-4fd95346ac7f" elementFormDefault="qualified">
    <xsd:import namespace="http://schemas.microsoft.com/office/2006/documentManagement/types"/>
    <xsd:import namespace="http://schemas.microsoft.com/office/infopath/2007/PartnerControls"/>
    <xsd:element name="_activity" ma:index="8" nillable="true" ma:displayName="_activity" ma:hidden="true" ma:internalName="_activity">
      <xsd:simpleType>
        <xsd:restriction base="dms:Note"/>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SystemTags" ma:index="20" nillable="true" ma:displayName="MediaServiceSystemTags" ma:hidden="true" ma:internalName="MediaServiceSystemTags" ma:readOnly="true">
      <xsd:simpleType>
        <xsd:restriction base="dms:Note"/>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5531b20-6889-47c3-9f10-c51ed26914ce"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internalName="SharedWithDetails" ma:readOnly="true">
      <xsd:simpleType>
        <xsd:restriction base="dms:Note">
          <xsd:maxLength value="255"/>
        </xsd:restriction>
      </xsd:simpleType>
    </xsd:element>
    <xsd:element name="SharingHintHash" ma:index="1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b1a7f223-3ca3-427d-b73a-4fd95346ac7f" xsi:nil="true"/>
  </documentManagement>
</p:properties>
</file>

<file path=customXml/itemProps1.xml><?xml version="1.0" encoding="utf-8"?>
<ds:datastoreItem xmlns:ds="http://schemas.openxmlformats.org/officeDocument/2006/customXml" ds:itemID="{4A9D7C02-3B25-4E57-9ED7-FEA50C7E5714}">
  <ds:schemaRefs>
    <ds:schemaRef ds:uri="http://schemas.microsoft.com/sharepoint/v3/contenttype/forms"/>
  </ds:schemaRefs>
</ds:datastoreItem>
</file>

<file path=customXml/itemProps2.xml><?xml version="1.0" encoding="utf-8"?>
<ds:datastoreItem xmlns:ds="http://schemas.openxmlformats.org/officeDocument/2006/customXml" ds:itemID="{2173EE9E-F773-434D-A925-8500FCB77C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1a7f223-3ca3-427d-b73a-4fd95346ac7f"/>
    <ds:schemaRef ds:uri="85531b20-6889-47c3-9f10-c51ed26914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72DD759-CFC7-4555-A77D-688C332789C8}">
  <ds:schemaRefs>
    <ds:schemaRef ds:uri="http://purl.org/dc/terms/"/>
    <ds:schemaRef ds:uri="http://schemas.openxmlformats.org/package/2006/metadata/core-properties"/>
    <ds:schemaRef ds:uri="http://purl.org/dc/dcmitype/"/>
    <ds:schemaRef ds:uri="http://schemas.microsoft.com/office/infopath/2007/PartnerControls"/>
    <ds:schemaRef ds:uri="85531b20-6889-47c3-9f10-c51ed26914ce"/>
    <ds:schemaRef ds:uri="http://purl.org/dc/elements/1.1/"/>
    <ds:schemaRef ds:uri="http://schemas.microsoft.com/office/2006/documentManagement/types"/>
    <ds:schemaRef ds:uri="b1a7f223-3ca3-427d-b73a-4fd95346ac7f"/>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175</TotalTime>
  <Words>802</Words>
  <Application>Microsoft Office PowerPoint</Application>
  <PresentationFormat>Widescreen</PresentationFormat>
  <Paragraphs>81</Paragraphs>
  <Slides>12</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Aptos Display</vt:lpstr>
      <vt:lpstr>Aptos</vt:lpstr>
      <vt:lpstr>Arial</vt:lpstr>
      <vt:lpstr>Office Theme</vt:lpstr>
      <vt:lpstr>Welcome to Napo</vt:lpstr>
      <vt:lpstr>Join over 6 million people who are part of the trade union movement</vt:lpstr>
      <vt:lpstr>Napo is the union for all people who work in Probation and Family Courts</vt:lpstr>
      <vt:lpstr>We listen to our members and we act on your behalf</vt:lpstr>
      <vt:lpstr>Negotiation and Consultation</vt:lpstr>
      <vt:lpstr>Napo in workplaces</vt:lpstr>
      <vt:lpstr>Standing up for members</vt:lpstr>
      <vt:lpstr>Napo’s reps</vt:lpstr>
      <vt:lpstr>We support members through formal processes</vt:lpstr>
      <vt:lpstr>PowerPoint Presentation</vt:lpstr>
      <vt:lpstr>Because of unions…</vt:lpstr>
      <vt:lpstr>Join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Pippa Wood</dc:creator>
  <cp:lastModifiedBy>Pippa Wood</cp:lastModifiedBy>
  <cp:revision>8</cp:revision>
  <dcterms:created xsi:type="dcterms:W3CDTF">2025-05-08T14:33:22Z</dcterms:created>
  <dcterms:modified xsi:type="dcterms:W3CDTF">2025-09-12T15:45:51Z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0x010100533D426D033DF6468EDE506194C39875</vt:lpwstr>
  </property>
</Properties>
</file>